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78" r:id="rId3"/>
    <p:sldId id="279" r:id="rId4"/>
    <p:sldId id="280" r:id="rId5"/>
    <p:sldId id="288" r:id="rId6"/>
    <p:sldId id="273" r:id="rId7"/>
    <p:sldId id="289" r:id="rId8"/>
    <p:sldId id="290" r:id="rId9"/>
    <p:sldId id="299" r:id="rId10"/>
    <p:sldId id="304" r:id="rId11"/>
    <p:sldId id="281" r:id="rId12"/>
    <p:sldId id="303" r:id="rId13"/>
    <p:sldId id="306" r:id="rId14"/>
    <p:sldId id="305" r:id="rId15"/>
    <p:sldId id="307" r:id="rId16"/>
    <p:sldId id="308" r:id="rId17"/>
    <p:sldId id="267" r:id="rId18"/>
    <p:sldId id="291" r:id="rId19"/>
    <p:sldId id="268" r:id="rId20"/>
    <p:sldId id="302" r:id="rId21"/>
    <p:sldId id="269" r:id="rId22"/>
    <p:sldId id="292" r:id="rId23"/>
    <p:sldId id="298" r:id="rId24"/>
    <p:sldId id="282" r:id="rId25"/>
    <p:sldId id="297" r:id="rId26"/>
    <p:sldId id="283" r:id="rId27"/>
    <p:sldId id="270" r:id="rId28"/>
    <p:sldId id="293" r:id="rId29"/>
    <p:sldId id="294" r:id="rId30"/>
    <p:sldId id="295" r:id="rId31"/>
    <p:sldId id="300" r:id="rId32"/>
    <p:sldId id="309" r:id="rId33"/>
    <p:sldId id="310" r:id="rId34"/>
    <p:sldId id="301" r:id="rId35"/>
    <p:sldId id="272" r:id="rId36"/>
    <p:sldId id="296" r:id="rId37"/>
    <p:sldId id="284" r:id="rId38"/>
    <p:sldId id="285" r:id="rId39"/>
    <p:sldId id="286" r:id="rId40"/>
    <p:sldId id="287" r:id="rId41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2"/>
    <p:restoredTop sz="94703"/>
  </p:normalViewPr>
  <p:slideViewPr>
    <p:cSldViewPr snapToGrid="0">
      <p:cViewPr varScale="1">
        <p:scale>
          <a:sx n="116" d="100"/>
          <a:sy n="116" d="100"/>
        </p:scale>
        <p:origin x="19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C9162E-2CD1-874B-AE7B-69FC223386C0}" type="doc">
      <dgm:prSet loTypeId="urn:microsoft.com/office/officeart/2005/8/layout/vList2" loCatId="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46816DEB-2260-8D4E-A6E5-C07544E4C5A9}">
      <dgm:prSet phldrT="[Text]"/>
      <dgm:spPr/>
      <dgm:t>
        <a:bodyPr/>
        <a:lstStyle/>
        <a:p>
          <a:r>
            <a:rPr lang="en-US" dirty="0"/>
            <a:t>Understanding Research Lifecycle</a:t>
          </a:r>
        </a:p>
      </dgm:t>
    </dgm:pt>
    <dgm:pt modelId="{5D66461A-2FE3-024D-89E8-AC69FE882C5B}" type="parTrans" cxnId="{CC0A4230-4A2E-2B49-87E3-C3D99229B4AE}">
      <dgm:prSet/>
      <dgm:spPr/>
      <dgm:t>
        <a:bodyPr/>
        <a:lstStyle/>
        <a:p>
          <a:endParaRPr lang="en-US"/>
        </a:p>
      </dgm:t>
    </dgm:pt>
    <dgm:pt modelId="{14E89A32-E19E-1B4E-B062-B90FB42CCBB6}" type="sibTrans" cxnId="{CC0A4230-4A2E-2B49-87E3-C3D99229B4AE}">
      <dgm:prSet/>
      <dgm:spPr/>
      <dgm:t>
        <a:bodyPr/>
        <a:lstStyle/>
        <a:p>
          <a:endParaRPr lang="en-US"/>
        </a:p>
      </dgm:t>
    </dgm:pt>
    <dgm:pt modelId="{7AD97FE5-16B7-EF44-A458-05276D6D7AC3}">
      <dgm:prSet phldrT="[Text]"/>
      <dgm:spPr/>
      <dgm:t>
        <a:bodyPr/>
        <a:lstStyle/>
        <a:p>
          <a:r>
            <a:rPr lang="en-US" dirty="0"/>
            <a:t>Explore key stages in graduate research</a:t>
          </a:r>
        </a:p>
      </dgm:t>
    </dgm:pt>
    <dgm:pt modelId="{6D4EAC8A-53E7-7A49-9BB0-3E11344D2882}" type="parTrans" cxnId="{5739E05F-0A52-0646-A1CE-6E45920A8436}">
      <dgm:prSet/>
      <dgm:spPr/>
      <dgm:t>
        <a:bodyPr/>
        <a:lstStyle/>
        <a:p>
          <a:endParaRPr lang="en-US"/>
        </a:p>
      </dgm:t>
    </dgm:pt>
    <dgm:pt modelId="{0192878D-07B5-9D42-97A0-BE6DED68344E}" type="sibTrans" cxnId="{5739E05F-0A52-0646-A1CE-6E45920A8436}">
      <dgm:prSet/>
      <dgm:spPr/>
      <dgm:t>
        <a:bodyPr/>
        <a:lstStyle/>
        <a:p>
          <a:endParaRPr lang="en-US"/>
        </a:p>
      </dgm:t>
    </dgm:pt>
    <dgm:pt modelId="{733DE473-9961-114E-95A5-83CA84D324CF}">
      <dgm:prSet phldrT="[Text]"/>
      <dgm:spPr/>
      <dgm:t>
        <a:bodyPr/>
        <a:lstStyle/>
        <a:p>
          <a:r>
            <a:rPr lang="en-US" dirty="0"/>
            <a:t>Identify Challenges</a:t>
          </a:r>
        </a:p>
      </dgm:t>
    </dgm:pt>
    <dgm:pt modelId="{597BBAA8-C486-1346-81CD-D1D66881F440}" type="parTrans" cxnId="{FE986BA2-0FE4-B94E-97DE-2E4D3440B6D8}">
      <dgm:prSet/>
      <dgm:spPr/>
      <dgm:t>
        <a:bodyPr/>
        <a:lstStyle/>
        <a:p>
          <a:endParaRPr lang="en-US"/>
        </a:p>
      </dgm:t>
    </dgm:pt>
    <dgm:pt modelId="{7C75E211-73C3-5A40-93D6-46CEE855AFE2}" type="sibTrans" cxnId="{FE986BA2-0FE4-B94E-97DE-2E4D3440B6D8}">
      <dgm:prSet/>
      <dgm:spPr/>
      <dgm:t>
        <a:bodyPr/>
        <a:lstStyle/>
        <a:p>
          <a:endParaRPr lang="en-US"/>
        </a:p>
      </dgm:t>
    </dgm:pt>
    <dgm:pt modelId="{7F43EA4B-117F-FB4F-B8FC-036D16EBDB1F}">
      <dgm:prSet phldrT="[Text]"/>
      <dgm:spPr/>
      <dgm:t>
        <a:bodyPr/>
        <a:lstStyle/>
        <a:p>
          <a:r>
            <a:rPr lang="en-US" dirty="0"/>
            <a:t>Discuss common hurdles faced by researchers</a:t>
          </a:r>
        </a:p>
      </dgm:t>
    </dgm:pt>
    <dgm:pt modelId="{AFD4B785-31B0-A747-B1A0-C8799D190DB5}" type="parTrans" cxnId="{F66D24F8-4A85-FB4A-AAFC-A50D3DB389CB}">
      <dgm:prSet/>
      <dgm:spPr/>
      <dgm:t>
        <a:bodyPr/>
        <a:lstStyle/>
        <a:p>
          <a:endParaRPr lang="en-US"/>
        </a:p>
      </dgm:t>
    </dgm:pt>
    <dgm:pt modelId="{107CB46F-2F94-F34B-A874-56E4B2658C9B}" type="sibTrans" cxnId="{F66D24F8-4A85-FB4A-AAFC-A50D3DB389CB}">
      <dgm:prSet/>
      <dgm:spPr/>
      <dgm:t>
        <a:bodyPr/>
        <a:lstStyle/>
        <a:p>
          <a:endParaRPr lang="en-US"/>
        </a:p>
      </dgm:t>
    </dgm:pt>
    <dgm:pt modelId="{420C455C-F51E-AC4C-AE5B-153B3B3B6196}">
      <dgm:prSet/>
      <dgm:spPr/>
      <dgm:t>
        <a:bodyPr/>
        <a:lstStyle/>
        <a:p>
          <a:r>
            <a:rPr lang="en-US" dirty="0"/>
            <a:t>AI Tools Overview</a:t>
          </a:r>
        </a:p>
      </dgm:t>
    </dgm:pt>
    <dgm:pt modelId="{3D184F17-6A79-0E4B-85F4-775901C73D43}" type="parTrans" cxnId="{25CA5609-D971-8D47-8F8A-D990C704AA1D}">
      <dgm:prSet/>
      <dgm:spPr/>
      <dgm:t>
        <a:bodyPr/>
        <a:lstStyle/>
        <a:p>
          <a:endParaRPr lang="en-US"/>
        </a:p>
      </dgm:t>
    </dgm:pt>
    <dgm:pt modelId="{316CF4A6-8793-264D-8AA1-232EDBA1CEC7}" type="sibTrans" cxnId="{25CA5609-D971-8D47-8F8A-D990C704AA1D}">
      <dgm:prSet/>
      <dgm:spPr/>
      <dgm:t>
        <a:bodyPr/>
        <a:lstStyle/>
        <a:p>
          <a:endParaRPr lang="en-US"/>
        </a:p>
      </dgm:t>
    </dgm:pt>
    <dgm:pt modelId="{643BE0EE-6CEB-4A43-919B-5F13E5319AFB}">
      <dgm:prSet/>
      <dgm:spPr/>
      <dgm:t>
        <a:bodyPr/>
        <a:lstStyle/>
        <a:p>
          <a:r>
            <a:rPr lang="en-US"/>
            <a:t>Showcase useful AI resources</a:t>
          </a:r>
          <a:endParaRPr lang="en-US" dirty="0"/>
        </a:p>
      </dgm:t>
    </dgm:pt>
    <dgm:pt modelId="{56DFD54E-846D-FF45-8338-159A088766C1}" type="parTrans" cxnId="{F242F912-6662-4743-8D84-878718B90B21}">
      <dgm:prSet/>
      <dgm:spPr/>
      <dgm:t>
        <a:bodyPr/>
        <a:lstStyle/>
        <a:p>
          <a:endParaRPr lang="en-US"/>
        </a:p>
      </dgm:t>
    </dgm:pt>
    <dgm:pt modelId="{DC526490-816D-604F-BFBB-D0CB22DB6723}" type="sibTrans" cxnId="{F242F912-6662-4743-8D84-878718B90B21}">
      <dgm:prSet/>
      <dgm:spPr/>
      <dgm:t>
        <a:bodyPr/>
        <a:lstStyle/>
        <a:p>
          <a:endParaRPr lang="en-US"/>
        </a:p>
      </dgm:t>
    </dgm:pt>
    <dgm:pt modelId="{E7FEDC6D-A73E-A04F-AEEF-7875615C979A}">
      <dgm:prSet/>
      <dgm:spPr/>
      <dgm:t>
        <a:bodyPr/>
        <a:lstStyle/>
        <a:p>
          <a:r>
            <a:rPr lang="en-US" dirty="0"/>
            <a:t>Integration Tips</a:t>
          </a:r>
        </a:p>
      </dgm:t>
    </dgm:pt>
    <dgm:pt modelId="{62A7CFC9-7CA7-E645-A845-F1BE30D8591D}" type="parTrans" cxnId="{642E56BF-62A9-CC45-86D4-90D957FAFAD2}">
      <dgm:prSet/>
      <dgm:spPr/>
      <dgm:t>
        <a:bodyPr/>
        <a:lstStyle/>
        <a:p>
          <a:endParaRPr lang="en-US"/>
        </a:p>
      </dgm:t>
    </dgm:pt>
    <dgm:pt modelId="{C525FABD-61AF-C34B-ADC1-F17E55F44A78}" type="sibTrans" cxnId="{642E56BF-62A9-CC45-86D4-90D957FAFAD2}">
      <dgm:prSet/>
      <dgm:spPr/>
      <dgm:t>
        <a:bodyPr/>
        <a:lstStyle/>
        <a:p>
          <a:endParaRPr lang="en-US"/>
        </a:p>
      </dgm:t>
    </dgm:pt>
    <dgm:pt modelId="{7A5FCD4F-E29B-404D-9794-4F290930B357}">
      <dgm:prSet/>
      <dgm:spPr/>
      <dgm:t>
        <a:bodyPr/>
        <a:lstStyle/>
        <a:p>
          <a:r>
            <a:rPr lang="en-US" dirty="0"/>
            <a:t>How to effectively use AI support</a:t>
          </a:r>
        </a:p>
      </dgm:t>
    </dgm:pt>
    <dgm:pt modelId="{7A3A5EAC-F3BE-4E4F-B0D1-30DB3C4E6F71}" type="parTrans" cxnId="{65647B3A-52DF-144D-8FD0-B8D5EF2E60A0}">
      <dgm:prSet/>
      <dgm:spPr/>
      <dgm:t>
        <a:bodyPr/>
        <a:lstStyle/>
        <a:p>
          <a:endParaRPr lang="en-US"/>
        </a:p>
      </dgm:t>
    </dgm:pt>
    <dgm:pt modelId="{D37E3188-0D60-CD4F-B365-73E2C51F6DC6}" type="sibTrans" cxnId="{65647B3A-52DF-144D-8FD0-B8D5EF2E60A0}">
      <dgm:prSet/>
      <dgm:spPr/>
      <dgm:t>
        <a:bodyPr/>
        <a:lstStyle/>
        <a:p>
          <a:endParaRPr lang="en-US"/>
        </a:p>
      </dgm:t>
    </dgm:pt>
    <dgm:pt modelId="{849C7D5A-63CC-7F41-A0A8-1A9C88598743}" type="pres">
      <dgm:prSet presAssocID="{84C9162E-2CD1-874B-AE7B-69FC223386C0}" presName="linear" presStyleCnt="0">
        <dgm:presLayoutVars>
          <dgm:animLvl val="lvl"/>
          <dgm:resizeHandles val="exact"/>
        </dgm:presLayoutVars>
      </dgm:prSet>
      <dgm:spPr/>
    </dgm:pt>
    <dgm:pt modelId="{E086F9A0-096D-6C4F-B1CD-83A0E191FD1B}" type="pres">
      <dgm:prSet presAssocID="{46816DEB-2260-8D4E-A6E5-C07544E4C5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AE15D7-E249-CF40-9470-A41777C3525F}" type="pres">
      <dgm:prSet presAssocID="{46816DEB-2260-8D4E-A6E5-C07544E4C5A9}" presName="childText" presStyleLbl="revTx" presStyleIdx="0" presStyleCnt="4">
        <dgm:presLayoutVars>
          <dgm:bulletEnabled val="1"/>
        </dgm:presLayoutVars>
      </dgm:prSet>
      <dgm:spPr/>
    </dgm:pt>
    <dgm:pt modelId="{690A666B-B8BA-2744-9112-29C41EC7D8CB}" type="pres">
      <dgm:prSet presAssocID="{733DE473-9961-114E-95A5-83CA84D324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3F1BD1B-FC20-8C42-AA4B-D78E0FD6BD3F}" type="pres">
      <dgm:prSet presAssocID="{733DE473-9961-114E-95A5-83CA84D324CF}" presName="childText" presStyleLbl="revTx" presStyleIdx="1" presStyleCnt="4">
        <dgm:presLayoutVars>
          <dgm:bulletEnabled val="1"/>
        </dgm:presLayoutVars>
      </dgm:prSet>
      <dgm:spPr/>
    </dgm:pt>
    <dgm:pt modelId="{C4F89F5D-5AA0-CE4F-BF73-E9379142FCBA}" type="pres">
      <dgm:prSet presAssocID="{420C455C-F51E-AC4C-AE5B-153B3B3B61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A15755-FB1B-CF41-B4FB-6C9341C6A0FE}" type="pres">
      <dgm:prSet presAssocID="{420C455C-F51E-AC4C-AE5B-153B3B3B6196}" presName="childText" presStyleLbl="revTx" presStyleIdx="2" presStyleCnt="4">
        <dgm:presLayoutVars>
          <dgm:bulletEnabled val="1"/>
        </dgm:presLayoutVars>
      </dgm:prSet>
      <dgm:spPr/>
    </dgm:pt>
    <dgm:pt modelId="{29373C11-BC4B-DD45-A50B-5A5ABC993C64}" type="pres">
      <dgm:prSet presAssocID="{E7FEDC6D-A73E-A04F-AEEF-7875615C979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2A632E6-04CD-254C-84F3-412CEB30F8EC}" type="pres">
      <dgm:prSet presAssocID="{E7FEDC6D-A73E-A04F-AEEF-7875615C979A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25CA5609-D971-8D47-8F8A-D990C704AA1D}" srcId="{84C9162E-2CD1-874B-AE7B-69FC223386C0}" destId="{420C455C-F51E-AC4C-AE5B-153B3B3B6196}" srcOrd="2" destOrd="0" parTransId="{3D184F17-6A79-0E4B-85F4-775901C73D43}" sibTransId="{316CF4A6-8793-264D-8AA1-232EDBA1CEC7}"/>
    <dgm:cxn modelId="{F242F912-6662-4743-8D84-878718B90B21}" srcId="{420C455C-F51E-AC4C-AE5B-153B3B3B6196}" destId="{643BE0EE-6CEB-4A43-919B-5F13E5319AFB}" srcOrd="0" destOrd="0" parTransId="{56DFD54E-846D-FF45-8338-159A088766C1}" sibTransId="{DC526490-816D-604F-BFBB-D0CB22DB6723}"/>
    <dgm:cxn modelId="{B17D4621-899A-E24E-B030-EA426E6C6334}" type="presOf" srcId="{420C455C-F51E-AC4C-AE5B-153B3B3B6196}" destId="{C4F89F5D-5AA0-CE4F-BF73-E9379142FCBA}" srcOrd="0" destOrd="0" presId="urn:microsoft.com/office/officeart/2005/8/layout/vList2"/>
    <dgm:cxn modelId="{CC0A4230-4A2E-2B49-87E3-C3D99229B4AE}" srcId="{84C9162E-2CD1-874B-AE7B-69FC223386C0}" destId="{46816DEB-2260-8D4E-A6E5-C07544E4C5A9}" srcOrd="0" destOrd="0" parTransId="{5D66461A-2FE3-024D-89E8-AC69FE882C5B}" sibTransId="{14E89A32-E19E-1B4E-B062-B90FB42CCBB6}"/>
    <dgm:cxn modelId="{65647B3A-52DF-144D-8FD0-B8D5EF2E60A0}" srcId="{E7FEDC6D-A73E-A04F-AEEF-7875615C979A}" destId="{7A5FCD4F-E29B-404D-9794-4F290930B357}" srcOrd="0" destOrd="0" parTransId="{7A3A5EAC-F3BE-4E4F-B0D1-30DB3C4E6F71}" sibTransId="{D37E3188-0D60-CD4F-B365-73E2C51F6DC6}"/>
    <dgm:cxn modelId="{5739E05F-0A52-0646-A1CE-6E45920A8436}" srcId="{46816DEB-2260-8D4E-A6E5-C07544E4C5A9}" destId="{7AD97FE5-16B7-EF44-A458-05276D6D7AC3}" srcOrd="0" destOrd="0" parTransId="{6D4EAC8A-53E7-7A49-9BB0-3E11344D2882}" sibTransId="{0192878D-07B5-9D42-97A0-BE6DED68344E}"/>
    <dgm:cxn modelId="{C3B5808F-AD25-C745-804E-5873C002AFA1}" type="presOf" srcId="{7F43EA4B-117F-FB4F-B8FC-036D16EBDB1F}" destId="{43F1BD1B-FC20-8C42-AA4B-D78E0FD6BD3F}" srcOrd="0" destOrd="0" presId="urn:microsoft.com/office/officeart/2005/8/layout/vList2"/>
    <dgm:cxn modelId="{E8752597-89AA-8241-AEA7-A0ACB07FD9F9}" type="presOf" srcId="{7AD97FE5-16B7-EF44-A458-05276D6D7AC3}" destId="{73AE15D7-E249-CF40-9470-A41777C3525F}" srcOrd="0" destOrd="0" presId="urn:microsoft.com/office/officeart/2005/8/layout/vList2"/>
    <dgm:cxn modelId="{C66EA89A-003F-6E49-9357-4302DFC0DD81}" type="presOf" srcId="{643BE0EE-6CEB-4A43-919B-5F13E5319AFB}" destId="{48A15755-FB1B-CF41-B4FB-6C9341C6A0FE}" srcOrd="0" destOrd="0" presId="urn:microsoft.com/office/officeart/2005/8/layout/vList2"/>
    <dgm:cxn modelId="{FE986BA2-0FE4-B94E-97DE-2E4D3440B6D8}" srcId="{84C9162E-2CD1-874B-AE7B-69FC223386C0}" destId="{733DE473-9961-114E-95A5-83CA84D324CF}" srcOrd="1" destOrd="0" parTransId="{597BBAA8-C486-1346-81CD-D1D66881F440}" sibTransId="{7C75E211-73C3-5A40-93D6-46CEE855AFE2}"/>
    <dgm:cxn modelId="{9724B8A3-66BC-5D4F-8609-BC35CAAC7ECD}" type="presOf" srcId="{E7FEDC6D-A73E-A04F-AEEF-7875615C979A}" destId="{29373C11-BC4B-DD45-A50B-5A5ABC993C64}" srcOrd="0" destOrd="0" presId="urn:microsoft.com/office/officeart/2005/8/layout/vList2"/>
    <dgm:cxn modelId="{44D097A5-E9A5-784D-A02D-183A173C1261}" type="presOf" srcId="{733DE473-9961-114E-95A5-83CA84D324CF}" destId="{690A666B-B8BA-2744-9112-29C41EC7D8CB}" srcOrd="0" destOrd="0" presId="urn:microsoft.com/office/officeart/2005/8/layout/vList2"/>
    <dgm:cxn modelId="{F7C563BA-16A5-E54B-B682-E3845E8522C6}" type="presOf" srcId="{7A5FCD4F-E29B-404D-9794-4F290930B357}" destId="{12A632E6-04CD-254C-84F3-412CEB30F8EC}" srcOrd="0" destOrd="0" presId="urn:microsoft.com/office/officeart/2005/8/layout/vList2"/>
    <dgm:cxn modelId="{642E56BF-62A9-CC45-86D4-90D957FAFAD2}" srcId="{84C9162E-2CD1-874B-AE7B-69FC223386C0}" destId="{E7FEDC6D-A73E-A04F-AEEF-7875615C979A}" srcOrd="3" destOrd="0" parTransId="{62A7CFC9-7CA7-E645-A845-F1BE30D8591D}" sibTransId="{C525FABD-61AF-C34B-ADC1-F17E55F44A78}"/>
    <dgm:cxn modelId="{F30AFEC2-C5E5-9447-B526-2616F9F4F0AF}" type="presOf" srcId="{46816DEB-2260-8D4E-A6E5-C07544E4C5A9}" destId="{E086F9A0-096D-6C4F-B1CD-83A0E191FD1B}" srcOrd="0" destOrd="0" presId="urn:microsoft.com/office/officeart/2005/8/layout/vList2"/>
    <dgm:cxn modelId="{BACBDAD9-CDC9-0A44-B81D-A2C38E9F28C4}" type="presOf" srcId="{84C9162E-2CD1-874B-AE7B-69FC223386C0}" destId="{849C7D5A-63CC-7F41-A0A8-1A9C88598743}" srcOrd="0" destOrd="0" presId="urn:microsoft.com/office/officeart/2005/8/layout/vList2"/>
    <dgm:cxn modelId="{F66D24F8-4A85-FB4A-AAFC-A50D3DB389CB}" srcId="{733DE473-9961-114E-95A5-83CA84D324CF}" destId="{7F43EA4B-117F-FB4F-B8FC-036D16EBDB1F}" srcOrd="0" destOrd="0" parTransId="{AFD4B785-31B0-A747-B1A0-C8799D190DB5}" sibTransId="{107CB46F-2F94-F34B-A874-56E4B2658C9B}"/>
    <dgm:cxn modelId="{C34ED3D7-096F-8F42-9981-A7BDE6CAAD86}" type="presParOf" srcId="{849C7D5A-63CC-7F41-A0A8-1A9C88598743}" destId="{E086F9A0-096D-6C4F-B1CD-83A0E191FD1B}" srcOrd="0" destOrd="0" presId="urn:microsoft.com/office/officeart/2005/8/layout/vList2"/>
    <dgm:cxn modelId="{D78ED1FD-47CE-D146-AB33-1CC61F3D14E6}" type="presParOf" srcId="{849C7D5A-63CC-7F41-A0A8-1A9C88598743}" destId="{73AE15D7-E249-CF40-9470-A41777C3525F}" srcOrd="1" destOrd="0" presId="urn:microsoft.com/office/officeart/2005/8/layout/vList2"/>
    <dgm:cxn modelId="{362D269A-7C06-EB4A-9294-9D579F9C37F1}" type="presParOf" srcId="{849C7D5A-63CC-7F41-A0A8-1A9C88598743}" destId="{690A666B-B8BA-2744-9112-29C41EC7D8CB}" srcOrd="2" destOrd="0" presId="urn:microsoft.com/office/officeart/2005/8/layout/vList2"/>
    <dgm:cxn modelId="{25BEF64A-5270-404B-86C4-B3D2AF02B980}" type="presParOf" srcId="{849C7D5A-63CC-7F41-A0A8-1A9C88598743}" destId="{43F1BD1B-FC20-8C42-AA4B-D78E0FD6BD3F}" srcOrd="3" destOrd="0" presId="urn:microsoft.com/office/officeart/2005/8/layout/vList2"/>
    <dgm:cxn modelId="{FF32DCAA-C424-9F42-B8AC-AB9EEBA8D21C}" type="presParOf" srcId="{849C7D5A-63CC-7F41-A0A8-1A9C88598743}" destId="{C4F89F5D-5AA0-CE4F-BF73-E9379142FCBA}" srcOrd="4" destOrd="0" presId="urn:microsoft.com/office/officeart/2005/8/layout/vList2"/>
    <dgm:cxn modelId="{A9D62B10-F2CC-2046-9526-4509F43867CF}" type="presParOf" srcId="{849C7D5A-63CC-7F41-A0A8-1A9C88598743}" destId="{48A15755-FB1B-CF41-B4FB-6C9341C6A0FE}" srcOrd="5" destOrd="0" presId="urn:microsoft.com/office/officeart/2005/8/layout/vList2"/>
    <dgm:cxn modelId="{35AB52A7-74EF-DF45-8152-D1B5AB611FB4}" type="presParOf" srcId="{849C7D5A-63CC-7F41-A0A8-1A9C88598743}" destId="{29373C11-BC4B-DD45-A50B-5A5ABC993C64}" srcOrd="6" destOrd="0" presId="urn:microsoft.com/office/officeart/2005/8/layout/vList2"/>
    <dgm:cxn modelId="{FCEA71DF-4AE1-8549-AD0A-D039698625EA}" type="presParOf" srcId="{849C7D5A-63CC-7F41-A0A8-1A9C88598743}" destId="{12A632E6-04CD-254C-84F3-412CEB30F8EC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48292A-D739-724A-8779-CD1260A2704C}" type="doc">
      <dgm:prSet loTypeId="urn:microsoft.com/office/officeart/2008/layout/VerticalCurvedList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1C74221-FD21-AF45-A836-D681B7CABB65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b="1" dirty="0"/>
            <a:t>Critically Evaluate</a:t>
          </a:r>
          <a:endParaRPr lang="en-US" sz="2000" dirty="0"/>
        </a:p>
      </dgm:t>
    </dgm:pt>
    <dgm:pt modelId="{9A745B6D-73E3-D941-8410-41D6E461C181}" type="parTrans" cxnId="{6A9D20A0-8909-494A-BDEF-43A30872F7F2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4D7DACA1-31C7-744C-89C7-BD0FD0A6F5A9}" type="sibTrans" cxnId="{6A9D20A0-8909-494A-BDEF-43A30872F7F2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1259A80F-3323-4742-A33E-26B454A14C93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b="1" dirty="0"/>
            <a:t>Cross-Check Outputs</a:t>
          </a:r>
          <a:endParaRPr lang="en-US" sz="2000" dirty="0"/>
        </a:p>
      </dgm:t>
    </dgm:pt>
    <dgm:pt modelId="{705DD866-466F-4B41-9A46-4DF03A367B40}" type="parTrans" cxnId="{92EB1DCA-F0E0-954F-90D2-514EF9AE0874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50077D83-2E42-5F46-AC3B-9E934D2A3F12}" type="sibTrans" cxnId="{92EB1DCA-F0E0-954F-90D2-514EF9AE0874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15378384-E6C4-8C4D-9256-55985D455EC6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b="1" dirty="0"/>
            <a:t>Stay Focused on Purpose</a:t>
          </a:r>
        </a:p>
      </dgm:t>
    </dgm:pt>
    <dgm:pt modelId="{8805BB2A-3A7A-E94A-A73A-D6C6CDF73225}" type="parTrans" cxnId="{AFAD843E-F44F-5F42-8732-D30EAD6A1CD6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26E31CC6-054D-524F-B594-3AFCC5CECEE6}" type="sibTrans" cxnId="{AFAD843E-F44F-5F42-8732-D30EAD6A1CD6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BFD0DCC2-0495-8B4F-BBC3-B1F0A8A4FFDB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b="1" dirty="0"/>
            <a:t>Avoid Blind Copying</a:t>
          </a:r>
        </a:p>
      </dgm:t>
    </dgm:pt>
    <dgm:pt modelId="{48BB49F8-F76A-6742-A32F-51DF5D399CAF}" type="parTrans" cxnId="{97535E4F-5478-1648-A189-A7415A663F7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B4C97ED4-C37F-D640-B127-3610CEBED1D3}" type="sibTrans" cxnId="{97535E4F-5478-1648-A189-A7415A663F7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5A5CB5ED-599C-5240-960F-BA8AA5E6F5BA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000" b="1" dirty="0"/>
            <a:t>Don’t Substitute Understanding</a:t>
          </a:r>
        </a:p>
      </dgm:t>
    </dgm:pt>
    <dgm:pt modelId="{B0D866B5-1B67-8644-B5E6-65D1B126DEF6}" type="parTrans" cxnId="{6D733222-3F0B-5548-BCE1-F351CDF07EBA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1E40709C-6E01-B64E-8315-14812034E2B6}" type="sibTrans" cxnId="{6D733222-3F0B-5548-BCE1-F351CDF07EBA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9CF2FF97-8614-F84F-B81F-EC9143439A9B}">
      <dgm:prSet custT="1"/>
      <dgm:spPr/>
      <dgm:t>
        <a:bodyPr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n-US" sz="2000" b="0" dirty="0"/>
            <a:t>Question and verify AI suggestions carefully.</a:t>
          </a:r>
          <a:endParaRPr lang="en-US" sz="2000" dirty="0"/>
        </a:p>
      </dgm:t>
    </dgm:pt>
    <dgm:pt modelId="{1E9A0162-2F52-E345-A99C-1AFAD2C83636}" type="parTrans" cxnId="{A412A627-CDA2-1D49-B108-7F31F3EAF083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FD4961B6-33E2-144D-B9F6-8886E4FE91FB}" type="sibTrans" cxnId="{A412A627-CDA2-1D49-B108-7F31F3EAF083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E856F29E-75E9-7F49-A535-79AB53D06945}">
      <dgm:prSet custT="1"/>
      <dgm:spPr/>
      <dgm:t>
        <a:bodyPr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n-US" sz="2000" b="0" dirty="0"/>
            <a:t>Confirm findings using several AI tools, resources.</a:t>
          </a:r>
          <a:endParaRPr lang="en-US" sz="2000" dirty="0"/>
        </a:p>
      </dgm:t>
    </dgm:pt>
    <dgm:pt modelId="{4E6B4B63-F83B-3546-B8F9-8060261CA583}" type="parTrans" cxnId="{0903F25D-A53F-7E49-B4F9-F834E4F2FF1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DFE4CC1B-6459-7C40-94B9-C25A959082A5}" type="sibTrans" cxnId="{0903F25D-A53F-7E49-B4F9-F834E4F2FF1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724CF758-398D-3A4D-B0DC-093F7EC497D1}">
      <dgm:prSet custT="1"/>
      <dgm:spPr/>
      <dgm:t>
        <a:bodyPr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n-US" sz="2000" b="0"/>
            <a:t>Use AI aligned with your research objectives.</a:t>
          </a:r>
          <a:endParaRPr lang="en-US" sz="2000" dirty="0"/>
        </a:p>
      </dgm:t>
    </dgm:pt>
    <dgm:pt modelId="{8CDD4C0C-0604-D440-84CD-692626FB7C28}" type="parTrans" cxnId="{0A72ACE3-258F-4148-8CDF-9FAD95ADDC30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4BDDC71C-2D3B-4343-B792-E825DEC27740}" type="sibTrans" cxnId="{0A72ACE3-258F-4148-8CDF-9FAD95ADDC30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8DB004AF-39CA-6F49-894D-B4881FF90E27}">
      <dgm:prSet custT="1"/>
      <dgm:spPr/>
      <dgm:t>
        <a:bodyPr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n-US" sz="2000" dirty="0"/>
            <a:t>Don’t accept AI content uncritically.</a:t>
          </a:r>
        </a:p>
      </dgm:t>
    </dgm:pt>
    <dgm:pt modelId="{B00482CA-BF5D-F44A-B277-232835562197}" type="parTrans" cxnId="{EC4C0242-C441-B742-AB00-453FC8CC13EE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EBCF26F2-4945-A84F-AB61-DC0FD85A4BE5}" type="sibTrans" cxnId="{EC4C0242-C441-B742-AB00-453FC8CC13EE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9BF4D086-7954-5845-B628-AD05140C6A7D}">
      <dgm:prSet custT="1"/>
      <dgm:spPr/>
      <dgm:t>
        <a:bodyPr/>
        <a:lstStyle/>
        <a:p>
          <a:pPr>
            <a:lnSpc>
              <a:spcPct val="100000"/>
            </a:lnSpc>
            <a:spcAft>
              <a:spcPct val="15000"/>
            </a:spcAft>
          </a:pPr>
          <a:r>
            <a:rPr lang="en-US" sz="2000"/>
            <a:t>Use AI as a tool, not a replacement for insight.</a:t>
          </a:r>
          <a:endParaRPr lang="en-US" sz="2000" dirty="0"/>
        </a:p>
      </dgm:t>
    </dgm:pt>
    <dgm:pt modelId="{ADEDBF3A-0919-184F-A208-CB1F309F7B03}" type="parTrans" cxnId="{13B16D61-508C-D545-8D24-41BCB3E71DA1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8A7F6C0C-A8DF-724A-BCBA-8AEB2C841710}" type="sibTrans" cxnId="{13B16D61-508C-D545-8D24-41BCB3E71DA1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6A043938-DDEF-6540-9586-2456C3AC4B56}" type="pres">
      <dgm:prSet presAssocID="{4D48292A-D739-724A-8779-CD1260A2704C}" presName="Name0" presStyleCnt="0">
        <dgm:presLayoutVars>
          <dgm:chMax val="7"/>
          <dgm:chPref val="7"/>
          <dgm:dir/>
        </dgm:presLayoutVars>
      </dgm:prSet>
      <dgm:spPr/>
    </dgm:pt>
    <dgm:pt modelId="{40E0C8E2-426C-D74B-9F1A-22DE09CE76A4}" type="pres">
      <dgm:prSet presAssocID="{4D48292A-D739-724A-8779-CD1260A2704C}" presName="Name1" presStyleCnt="0"/>
      <dgm:spPr/>
    </dgm:pt>
    <dgm:pt modelId="{B9874C60-3D1D-B14C-8B37-4A350DA87D68}" type="pres">
      <dgm:prSet presAssocID="{4D48292A-D739-724A-8779-CD1260A2704C}" presName="cycle" presStyleCnt="0"/>
      <dgm:spPr/>
    </dgm:pt>
    <dgm:pt modelId="{2606005A-111C-6249-BEF6-44F76DD55952}" type="pres">
      <dgm:prSet presAssocID="{4D48292A-D739-724A-8779-CD1260A2704C}" presName="srcNode" presStyleLbl="node1" presStyleIdx="0" presStyleCnt="5"/>
      <dgm:spPr/>
    </dgm:pt>
    <dgm:pt modelId="{421B9B9F-CD9C-4B43-9889-23DC4FB5E95C}" type="pres">
      <dgm:prSet presAssocID="{4D48292A-D739-724A-8779-CD1260A2704C}" presName="conn" presStyleLbl="parChTrans1D2" presStyleIdx="0" presStyleCnt="1"/>
      <dgm:spPr/>
    </dgm:pt>
    <dgm:pt modelId="{F6F01F2D-CE1C-794F-B2A6-332133105944}" type="pres">
      <dgm:prSet presAssocID="{4D48292A-D739-724A-8779-CD1260A2704C}" presName="extraNode" presStyleLbl="node1" presStyleIdx="0" presStyleCnt="5"/>
      <dgm:spPr/>
    </dgm:pt>
    <dgm:pt modelId="{9B2E0610-4F26-E942-85DE-E8DA71A184AE}" type="pres">
      <dgm:prSet presAssocID="{4D48292A-D739-724A-8779-CD1260A2704C}" presName="dstNode" presStyleLbl="node1" presStyleIdx="0" presStyleCnt="5"/>
      <dgm:spPr/>
    </dgm:pt>
    <dgm:pt modelId="{45609B87-D00E-644A-A3CD-250BD0EC8814}" type="pres">
      <dgm:prSet presAssocID="{21C74221-FD21-AF45-A836-D681B7CABB65}" presName="text_1" presStyleLbl="node1" presStyleIdx="0" presStyleCnt="5">
        <dgm:presLayoutVars>
          <dgm:bulletEnabled val="1"/>
        </dgm:presLayoutVars>
      </dgm:prSet>
      <dgm:spPr/>
    </dgm:pt>
    <dgm:pt modelId="{7FB5F20B-2D03-1649-B057-8E873A9F4A1A}" type="pres">
      <dgm:prSet presAssocID="{21C74221-FD21-AF45-A836-D681B7CABB65}" presName="accent_1" presStyleCnt="0"/>
      <dgm:spPr/>
    </dgm:pt>
    <dgm:pt modelId="{2AE85D66-E366-304B-9CBB-22B14F2FDC2A}" type="pres">
      <dgm:prSet presAssocID="{21C74221-FD21-AF45-A836-D681B7CABB65}" presName="accentRepeatNode" presStyleLbl="solidFgAcc1" presStyleIdx="0" presStyleCnt="5"/>
      <dgm:spPr/>
    </dgm:pt>
    <dgm:pt modelId="{63A0D613-97C8-F048-9018-28BF02B78B0B}" type="pres">
      <dgm:prSet presAssocID="{1259A80F-3323-4742-A33E-26B454A14C93}" presName="text_2" presStyleLbl="node1" presStyleIdx="1" presStyleCnt="5">
        <dgm:presLayoutVars>
          <dgm:bulletEnabled val="1"/>
        </dgm:presLayoutVars>
      </dgm:prSet>
      <dgm:spPr/>
    </dgm:pt>
    <dgm:pt modelId="{1D1C0391-3FC2-344D-A750-351B26C1A028}" type="pres">
      <dgm:prSet presAssocID="{1259A80F-3323-4742-A33E-26B454A14C93}" presName="accent_2" presStyleCnt="0"/>
      <dgm:spPr/>
    </dgm:pt>
    <dgm:pt modelId="{E4DC908B-CCB3-2C41-9E3E-3105FD404905}" type="pres">
      <dgm:prSet presAssocID="{1259A80F-3323-4742-A33E-26B454A14C93}" presName="accentRepeatNode" presStyleLbl="solidFgAcc1" presStyleIdx="1" presStyleCnt="5"/>
      <dgm:spPr/>
    </dgm:pt>
    <dgm:pt modelId="{77D9E334-2EBA-DE4D-96EF-11DF5D0889D1}" type="pres">
      <dgm:prSet presAssocID="{15378384-E6C4-8C4D-9256-55985D455EC6}" presName="text_3" presStyleLbl="node1" presStyleIdx="2" presStyleCnt="5">
        <dgm:presLayoutVars>
          <dgm:bulletEnabled val="1"/>
        </dgm:presLayoutVars>
      </dgm:prSet>
      <dgm:spPr/>
    </dgm:pt>
    <dgm:pt modelId="{81564206-5A3B-814B-AD4D-EEF3E9B4B40B}" type="pres">
      <dgm:prSet presAssocID="{15378384-E6C4-8C4D-9256-55985D455EC6}" presName="accent_3" presStyleCnt="0"/>
      <dgm:spPr/>
    </dgm:pt>
    <dgm:pt modelId="{693F2D97-DB84-CA40-BA68-37F4F1BF2E44}" type="pres">
      <dgm:prSet presAssocID="{15378384-E6C4-8C4D-9256-55985D455EC6}" presName="accentRepeatNode" presStyleLbl="solidFgAcc1" presStyleIdx="2" presStyleCnt="5"/>
      <dgm:spPr/>
    </dgm:pt>
    <dgm:pt modelId="{B2F0D3A9-4AA7-834C-8C64-8C4647C4CD6A}" type="pres">
      <dgm:prSet presAssocID="{BFD0DCC2-0495-8B4F-BBC3-B1F0A8A4FFDB}" presName="text_4" presStyleLbl="node1" presStyleIdx="3" presStyleCnt="5">
        <dgm:presLayoutVars>
          <dgm:bulletEnabled val="1"/>
        </dgm:presLayoutVars>
      </dgm:prSet>
      <dgm:spPr/>
    </dgm:pt>
    <dgm:pt modelId="{C1FA1E10-D48A-9443-9B22-C4486C955F4A}" type="pres">
      <dgm:prSet presAssocID="{BFD0DCC2-0495-8B4F-BBC3-B1F0A8A4FFDB}" presName="accent_4" presStyleCnt="0"/>
      <dgm:spPr/>
    </dgm:pt>
    <dgm:pt modelId="{D08148A2-49F9-044F-A47F-0A15B91D45FB}" type="pres">
      <dgm:prSet presAssocID="{BFD0DCC2-0495-8B4F-BBC3-B1F0A8A4FFDB}" presName="accentRepeatNode" presStyleLbl="solidFgAcc1" presStyleIdx="3" presStyleCnt="5"/>
      <dgm:spPr/>
    </dgm:pt>
    <dgm:pt modelId="{19D03C1E-B5C7-784D-8E42-EDD0D0C17B00}" type="pres">
      <dgm:prSet presAssocID="{5A5CB5ED-599C-5240-960F-BA8AA5E6F5BA}" presName="text_5" presStyleLbl="node1" presStyleIdx="4" presStyleCnt="5">
        <dgm:presLayoutVars>
          <dgm:bulletEnabled val="1"/>
        </dgm:presLayoutVars>
      </dgm:prSet>
      <dgm:spPr/>
    </dgm:pt>
    <dgm:pt modelId="{B55BBAA2-D660-6D4A-B463-8C964048C1C7}" type="pres">
      <dgm:prSet presAssocID="{5A5CB5ED-599C-5240-960F-BA8AA5E6F5BA}" presName="accent_5" presStyleCnt="0"/>
      <dgm:spPr/>
    </dgm:pt>
    <dgm:pt modelId="{B06A92A1-4B25-C24E-9DC7-C14707CE159A}" type="pres">
      <dgm:prSet presAssocID="{5A5CB5ED-599C-5240-960F-BA8AA5E6F5BA}" presName="accentRepeatNode" presStyleLbl="solidFgAcc1" presStyleIdx="4" presStyleCnt="5"/>
      <dgm:spPr/>
    </dgm:pt>
  </dgm:ptLst>
  <dgm:cxnLst>
    <dgm:cxn modelId="{72AAA508-FC57-144E-B127-5C55D2CDE797}" type="presOf" srcId="{8DB004AF-39CA-6F49-894D-B4881FF90E27}" destId="{B2F0D3A9-4AA7-834C-8C64-8C4647C4CD6A}" srcOrd="0" destOrd="1" presId="urn:microsoft.com/office/officeart/2008/layout/VerticalCurvedList"/>
    <dgm:cxn modelId="{C07AA40E-FE4E-A348-951B-3630C1CAA278}" type="presOf" srcId="{15378384-E6C4-8C4D-9256-55985D455EC6}" destId="{77D9E334-2EBA-DE4D-96EF-11DF5D0889D1}" srcOrd="0" destOrd="0" presId="urn:microsoft.com/office/officeart/2008/layout/VerticalCurvedList"/>
    <dgm:cxn modelId="{89BB7E17-29C5-B94F-84E9-027A672754E6}" type="presOf" srcId="{BFD0DCC2-0495-8B4F-BBC3-B1F0A8A4FFDB}" destId="{B2F0D3A9-4AA7-834C-8C64-8C4647C4CD6A}" srcOrd="0" destOrd="0" presId="urn:microsoft.com/office/officeart/2008/layout/VerticalCurvedList"/>
    <dgm:cxn modelId="{6D733222-3F0B-5548-BCE1-F351CDF07EBA}" srcId="{4D48292A-D739-724A-8779-CD1260A2704C}" destId="{5A5CB5ED-599C-5240-960F-BA8AA5E6F5BA}" srcOrd="4" destOrd="0" parTransId="{B0D866B5-1B67-8644-B5E6-65D1B126DEF6}" sibTransId="{1E40709C-6E01-B64E-8315-14812034E2B6}"/>
    <dgm:cxn modelId="{A412A627-CDA2-1D49-B108-7F31F3EAF083}" srcId="{21C74221-FD21-AF45-A836-D681B7CABB65}" destId="{9CF2FF97-8614-F84F-B81F-EC9143439A9B}" srcOrd="0" destOrd="0" parTransId="{1E9A0162-2F52-E345-A99C-1AFAD2C83636}" sibTransId="{FD4961B6-33E2-144D-B9F6-8886E4FE91FB}"/>
    <dgm:cxn modelId="{AFAD843E-F44F-5F42-8732-D30EAD6A1CD6}" srcId="{4D48292A-D739-724A-8779-CD1260A2704C}" destId="{15378384-E6C4-8C4D-9256-55985D455EC6}" srcOrd="2" destOrd="0" parTransId="{8805BB2A-3A7A-E94A-A73A-D6C6CDF73225}" sibTransId="{26E31CC6-054D-524F-B594-3AFCC5CECEE6}"/>
    <dgm:cxn modelId="{EC4C0242-C441-B742-AB00-453FC8CC13EE}" srcId="{BFD0DCC2-0495-8B4F-BBC3-B1F0A8A4FFDB}" destId="{8DB004AF-39CA-6F49-894D-B4881FF90E27}" srcOrd="0" destOrd="0" parTransId="{B00482CA-BF5D-F44A-B277-232835562197}" sibTransId="{EBCF26F2-4945-A84F-AB61-DC0FD85A4BE5}"/>
    <dgm:cxn modelId="{97535E4F-5478-1648-A189-A7415A663F79}" srcId="{4D48292A-D739-724A-8779-CD1260A2704C}" destId="{BFD0DCC2-0495-8B4F-BBC3-B1F0A8A4FFDB}" srcOrd="3" destOrd="0" parTransId="{48BB49F8-F76A-6742-A32F-51DF5D399CAF}" sibTransId="{B4C97ED4-C37F-D640-B127-3610CEBED1D3}"/>
    <dgm:cxn modelId="{0903F25D-A53F-7E49-B4F9-F834E4F2FF19}" srcId="{1259A80F-3323-4742-A33E-26B454A14C93}" destId="{E856F29E-75E9-7F49-A535-79AB53D06945}" srcOrd="0" destOrd="0" parTransId="{4E6B4B63-F83B-3546-B8F9-8060261CA583}" sibTransId="{DFE4CC1B-6459-7C40-94B9-C25A959082A5}"/>
    <dgm:cxn modelId="{13B16D61-508C-D545-8D24-41BCB3E71DA1}" srcId="{5A5CB5ED-599C-5240-960F-BA8AA5E6F5BA}" destId="{9BF4D086-7954-5845-B628-AD05140C6A7D}" srcOrd="0" destOrd="0" parTransId="{ADEDBF3A-0919-184F-A208-CB1F309F7B03}" sibTransId="{8A7F6C0C-A8DF-724A-BCBA-8AEB2C841710}"/>
    <dgm:cxn modelId="{01270B63-0DA7-E54E-9410-68B9385DDD60}" type="presOf" srcId="{724CF758-398D-3A4D-B0DC-093F7EC497D1}" destId="{77D9E334-2EBA-DE4D-96EF-11DF5D0889D1}" srcOrd="0" destOrd="1" presId="urn:microsoft.com/office/officeart/2008/layout/VerticalCurvedList"/>
    <dgm:cxn modelId="{E8AA6486-9C3D-A845-A1BC-A3C47502B422}" type="presOf" srcId="{5A5CB5ED-599C-5240-960F-BA8AA5E6F5BA}" destId="{19D03C1E-B5C7-784D-8E42-EDD0D0C17B00}" srcOrd="0" destOrd="0" presId="urn:microsoft.com/office/officeart/2008/layout/VerticalCurvedList"/>
    <dgm:cxn modelId="{856DA58A-B865-094C-BD69-62F44FA0651F}" type="presOf" srcId="{9CF2FF97-8614-F84F-B81F-EC9143439A9B}" destId="{45609B87-D00E-644A-A3CD-250BD0EC8814}" srcOrd="0" destOrd="1" presId="urn:microsoft.com/office/officeart/2008/layout/VerticalCurvedList"/>
    <dgm:cxn modelId="{6A9D20A0-8909-494A-BDEF-43A30872F7F2}" srcId="{4D48292A-D739-724A-8779-CD1260A2704C}" destId="{21C74221-FD21-AF45-A836-D681B7CABB65}" srcOrd="0" destOrd="0" parTransId="{9A745B6D-73E3-D941-8410-41D6E461C181}" sibTransId="{4D7DACA1-31C7-744C-89C7-BD0FD0A6F5A9}"/>
    <dgm:cxn modelId="{224938A8-DA9E-DB44-85A3-BB8C09C13FFD}" type="presOf" srcId="{E856F29E-75E9-7F49-A535-79AB53D06945}" destId="{63A0D613-97C8-F048-9018-28BF02B78B0B}" srcOrd="0" destOrd="1" presId="urn:microsoft.com/office/officeart/2008/layout/VerticalCurvedList"/>
    <dgm:cxn modelId="{92EB1DCA-F0E0-954F-90D2-514EF9AE0874}" srcId="{4D48292A-D739-724A-8779-CD1260A2704C}" destId="{1259A80F-3323-4742-A33E-26B454A14C93}" srcOrd="1" destOrd="0" parTransId="{705DD866-466F-4B41-9A46-4DF03A367B40}" sibTransId="{50077D83-2E42-5F46-AC3B-9E934D2A3F12}"/>
    <dgm:cxn modelId="{DE9B22CA-5461-2043-ACBD-2E01B9B3F511}" type="presOf" srcId="{21C74221-FD21-AF45-A836-D681B7CABB65}" destId="{45609B87-D00E-644A-A3CD-250BD0EC8814}" srcOrd="0" destOrd="0" presId="urn:microsoft.com/office/officeart/2008/layout/VerticalCurvedList"/>
    <dgm:cxn modelId="{FE9754D2-9492-E745-8EDE-D030AEABB697}" type="presOf" srcId="{4D48292A-D739-724A-8779-CD1260A2704C}" destId="{6A043938-DDEF-6540-9586-2456C3AC4B56}" srcOrd="0" destOrd="0" presId="urn:microsoft.com/office/officeart/2008/layout/VerticalCurvedList"/>
    <dgm:cxn modelId="{0A72ACE3-258F-4148-8CDF-9FAD95ADDC30}" srcId="{15378384-E6C4-8C4D-9256-55985D455EC6}" destId="{724CF758-398D-3A4D-B0DC-093F7EC497D1}" srcOrd="0" destOrd="0" parTransId="{8CDD4C0C-0604-D440-84CD-692626FB7C28}" sibTransId="{4BDDC71C-2D3B-4343-B792-E825DEC27740}"/>
    <dgm:cxn modelId="{A7398AE5-A12A-4547-B0E2-9BBCD535D922}" type="presOf" srcId="{FD4961B6-33E2-144D-B9F6-8886E4FE91FB}" destId="{421B9B9F-CD9C-4B43-9889-23DC4FB5E95C}" srcOrd="0" destOrd="0" presId="urn:microsoft.com/office/officeart/2008/layout/VerticalCurvedList"/>
    <dgm:cxn modelId="{572F15F3-4502-0249-A9B0-FA2F6773DAA8}" type="presOf" srcId="{1259A80F-3323-4742-A33E-26B454A14C93}" destId="{63A0D613-97C8-F048-9018-28BF02B78B0B}" srcOrd="0" destOrd="0" presId="urn:microsoft.com/office/officeart/2008/layout/VerticalCurvedList"/>
    <dgm:cxn modelId="{FADAEDF4-F3CB-5C48-8D64-333BBC317A13}" type="presOf" srcId="{9BF4D086-7954-5845-B628-AD05140C6A7D}" destId="{19D03C1E-B5C7-784D-8E42-EDD0D0C17B00}" srcOrd="0" destOrd="1" presId="urn:microsoft.com/office/officeart/2008/layout/VerticalCurvedList"/>
    <dgm:cxn modelId="{6CD5853E-6536-E542-8E53-3846EBC3EFC0}" type="presParOf" srcId="{6A043938-DDEF-6540-9586-2456C3AC4B56}" destId="{40E0C8E2-426C-D74B-9F1A-22DE09CE76A4}" srcOrd="0" destOrd="0" presId="urn:microsoft.com/office/officeart/2008/layout/VerticalCurvedList"/>
    <dgm:cxn modelId="{A7722359-BA10-F949-83B8-4AF092BE552C}" type="presParOf" srcId="{40E0C8E2-426C-D74B-9F1A-22DE09CE76A4}" destId="{B9874C60-3D1D-B14C-8B37-4A350DA87D68}" srcOrd="0" destOrd="0" presId="urn:microsoft.com/office/officeart/2008/layout/VerticalCurvedList"/>
    <dgm:cxn modelId="{E08403F8-8491-4940-8C7F-343508A8729B}" type="presParOf" srcId="{B9874C60-3D1D-B14C-8B37-4A350DA87D68}" destId="{2606005A-111C-6249-BEF6-44F76DD55952}" srcOrd="0" destOrd="0" presId="urn:microsoft.com/office/officeart/2008/layout/VerticalCurvedList"/>
    <dgm:cxn modelId="{1E55B284-9114-064B-A68D-F95BA7EAFBA3}" type="presParOf" srcId="{B9874C60-3D1D-B14C-8B37-4A350DA87D68}" destId="{421B9B9F-CD9C-4B43-9889-23DC4FB5E95C}" srcOrd="1" destOrd="0" presId="urn:microsoft.com/office/officeart/2008/layout/VerticalCurvedList"/>
    <dgm:cxn modelId="{FF94E10F-0088-A94F-BDA4-2B3DFF5655B6}" type="presParOf" srcId="{B9874C60-3D1D-B14C-8B37-4A350DA87D68}" destId="{F6F01F2D-CE1C-794F-B2A6-332133105944}" srcOrd="2" destOrd="0" presId="urn:microsoft.com/office/officeart/2008/layout/VerticalCurvedList"/>
    <dgm:cxn modelId="{51CA6A1B-4B2F-614E-A668-D6A62A1DAA5D}" type="presParOf" srcId="{B9874C60-3D1D-B14C-8B37-4A350DA87D68}" destId="{9B2E0610-4F26-E942-85DE-E8DA71A184AE}" srcOrd="3" destOrd="0" presId="urn:microsoft.com/office/officeart/2008/layout/VerticalCurvedList"/>
    <dgm:cxn modelId="{7A30282C-E886-B34A-8E78-D496FAC436B8}" type="presParOf" srcId="{40E0C8E2-426C-D74B-9F1A-22DE09CE76A4}" destId="{45609B87-D00E-644A-A3CD-250BD0EC8814}" srcOrd="1" destOrd="0" presId="urn:microsoft.com/office/officeart/2008/layout/VerticalCurvedList"/>
    <dgm:cxn modelId="{5F008ABB-BC41-FE40-9B16-EF716C59F56D}" type="presParOf" srcId="{40E0C8E2-426C-D74B-9F1A-22DE09CE76A4}" destId="{7FB5F20B-2D03-1649-B057-8E873A9F4A1A}" srcOrd="2" destOrd="0" presId="urn:microsoft.com/office/officeart/2008/layout/VerticalCurvedList"/>
    <dgm:cxn modelId="{6FDFAA31-8775-DF4F-81E4-06C4A48C7B3E}" type="presParOf" srcId="{7FB5F20B-2D03-1649-B057-8E873A9F4A1A}" destId="{2AE85D66-E366-304B-9CBB-22B14F2FDC2A}" srcOrd="0" destOrd="0" presId="urn:microsoft.com/office/officeart/2008/layout/VerticalCurvedList"/>
    <dgm:cxn modelId="{F875C17E-38A1-7B4B-A6B8-2F03018595D6}" type="presParOf" srcId="{40E0C8E2-426C-D74B-9F1A-22DE09CE76A4}" destId="{63A0D613-97C8-F048-9018-28BF02B78B0B}" srcOrd="3" destOrd="0" presId="urn:microsoft.com/office/officeart/2008/layout/VerticalCurvedList"/>
    <dgm:cxn modelId="{997F8113-A80A-2940-A4D8-4665AAC74E18}" type="presParOf" srcId="{40E0C8E2-426C-D74B-9F1A-22DE09CE76A4}" destId="{1D1C0391-3FC2-344D-A750-351B26C1A028}" srcOrd="4" destOrd="0" presId="urn:microsoft.com/office/officeart/2008/layout/VerticalCurvedList"/>
    <dgm:cxn modelId="{19BAD00E-9E77-8F4A-9968-415B704CB173}" type="presParOf" srcId="{1D1C0391-3FC2-344D-A750-351B26C1A028}" destId="{E4DC908B-CCB3-2C41-9E3E-3105FD404905}" srcOrd="0" destOrd="0" presId="urn:microsoft.com/office/officeart/2008/layout/VerticalCurvedList"/>
    <dgm:cxn modelId="{9EF383CD-C6B8-844A-AC23-53552C2F3206}" type="presParOf" srcId="{40E0C8E2-426C-D74B-9F1A-22DE09CE76A4}" destId="{77D9E334-2EBA-DE4D-96EF-11DF5D0889D1}" srcOrd="5" destOrd="0" presId="urn:microsoft.com/office/officeart/2008/layout/VerticalCurvedList"/>
    <dgm:cxn modelId="{7B254BB1-B466-4545-A229-95C4F3EEC75A}" type="presParOf" srcId="{40E0C8E2-426C-D74B-9F1A-22DE09CE76A4}" destId="{81564206-5A3B-814B-AD4D-EEF3E9B4B40B}" srcOrd="6" destOrd="0" presId="urn:microsoft.com/office/officeart/2008/layout/VerticalCurvedList"/>
    <dgm:cxn modelId="{BC7B66FB-B092-8C4E-9C3D-5697AEFC5CDE}" type="presParOf" srcId="{81564206-5A3B-814B-AD4D-EEF3E9B4B40B}" destId="{693F2D97-DB84-CA40-BA68-37F4F1BF2E44}" srcOrd="0" destOrd="0" presId="urn:microsoft.com/office/officeart/2008/layout/VerticalCurvedList"/>
    <dgm:cxn modelId="{16616EC2-32E3-B849-97BE-1AEEF10203D4}" type="presParOf" srcId="{40E0C8E2-426C-D74B-9F1A-22DE09CE76A4}" destId="{B2F0D3A9-4AA7-834C-8C64-8C4647C4CD6A}" srcOrd="7" destOrd="0" presId="urn:microsoft.com/office/officeart/2008/layout/VerticalCurvedList"/>
    <dgm:cxn modelId="{41F3391B-98A5-1A42-9C56-AA6E1F2DA671}" type="presParOf" srcId="{40E0C8E2-426C-D74B-9F1A-22DE09CE76A4}" destId="{C1FA1E10-D48A-9443-9B22-C4486C955F4A}" srcOrd="8" destOrd="0" presId="urn:microsoft.com/office/officeart/2008/layout/VerticalCurvedList"/>
    <dgm:cxn modelId="{37CEBFBB-9CE1-C34A-8134-C5A081409D6C}" type="presParOf" srcId="{C1FA1E10-D48A-9443-9B22-C4486C955F4A}" destId="{D08148A2-49F9-044F-A47F-0A15B91D45FB}" srcOrd="0" destOrd="0" presId="urn:microsoft.com/office/officeart/2008/layout/VerticalCurvedList"/>
    <dgm:cxn modelId="{9B4C8D41-6B88-EC4D-B5E2-00D33B1AEBE1}" type="presParOf" srcId="{40E0C8E2-426C-D74B-9F1A-22DE09CE76A4}" destId="{19D03C1E-B5C7-784D-8E42-EDD0D0C17B00}" srcOrd="9" destOrd="0" presId="urn:microsoft.com/office/officeart/2008/layout/VerticalCurvedList"/>
    <dgm:cxn modelId="{9145F7FC-25EC-AE47-A442-880AEAB447DA}" type="presParOf" srcId="{40E0C8E2-426C-D74B-9F1A-22DE09CE76A4}" destId="{B55BBAA2-D660-6D4A-B463-8C964048C1C7}" srcOrd="10" destOrd="0" presId="urn:microsoft.com/office/officeart/2008/layout/VerticalCurvedList"/>
    <dgm:cxn modelId="{7490946C-1930-EE4D-98FE-A40F471C92E3}" type="presParOf" srcId="{B55BBAA2-D660-6D4A-B463-8C964048C1C7}" destId="{B06A92A1-4B25-C24E-9DC7-C14707CE159A}" srcOrd="0" destOrd="0" presId="urn:microsoft.com/office/officeart/2008/layout/VerticalCurved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6F9A0-096D-6C4F-B1CD-83A0E191FD1B}">
      <dsp:nvSpPr>
        <dsp:cNvPr id="0" name=""/>
        <dsp:cNvSpPr/>
      </dsp:nvSpPr>
      <dsp:spPr>
        <a:xfrm>
          <a:off x="0" y="34392"/>
          <a:ext cx="6671467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Understanding Research Lifecycle</a:t>
          </a:r>
        </a:p>
      </dsp:txBody>
      <dsp:txXfrm>
        <a:off x="31613" y="66005"/>
        <a:ext cx="6608241" cy="584369"/>
      </dsp:txXfrm>
    </dsp:sp>
    <dsp:sp modelId="{73AE15D7-E249-CF40-9470-A41777C3525F}">
      <dsp:nvSpPr>
        <dsp:cNvPr id="0" name=""/>
        <dsp:cNvSpPr/>
      </dsp:nvSpPr>
      <dsp:spPr>
        <a:xfrm>
          <a:off x="0" y="681987"/>
          <a:ext cx="667146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19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Explore key stages in graduate research</a:t>
          </a:r>
        </a:p>
      </dsp:txBody>
      <dsp:txXfrm>
        <a:off x="0" y="681987"/>
        <a:ext cx="6671467" cy="447120"/>
      </dsp:txXfrm>
    </dsp:sp>
    <dsp:sp modelId="{690A666B-B8BA-2744-9112-29C41EC7D8CB}">
      <dsp:nvSpPr>
        <dsp:cNvPr id="0" name=""/>
        <dsp:cNvSpPr/>
      </dsp:nvSpPr>
      <dsp:spPr>
        <a:xfrm>
          <a:off x="0" y="1129107"/>
          <a:ext cx="6671467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Identify Challenges</a:t>
          </a:r>
        </a:p>
      </dsp:txBody>
      <dsp:txXfrm>
        <a:off x="31613" y="1160720"/>
        <a:ext cx="6608241" cy="584369"/>
      </dsp:txXfrm>
    </dsp:sp>
    <dsp:sp modelId="{43F1BD1B-FC20-8C42-AA4B-D78E0FD6BD3F}">
      <dsp:nvSpPr>
        <dsp:cNvPr id="0" name=""/>
        <dsp:cNvSpPr/>
      </dsp:nvSpPr>
      <dsp:spPr>
        <a:xfrm>
          <a:off x="0" y="1776702"/>
          <a:ext cx="667146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19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Discuss common hurdles faced by researchers</a:t>
          </a:r>
        </a:p>
      </dsp:txBody>
      <dsp:txXfrm>
        <a:off x="0" y="1776702"/>
        <a:ext cx="6671467" cy="447120"/>
      </dsp:txXfrm>
    </dsp:sp>
    <dsp:sp modelId="{C4F89F5D-5AA0-CE4F-BF73-E9379142FCBA}">
      <dsp:nvSpPr>
        <dsp:cNvPr id="0" name=""/>
        <dsp:cNvSpPr/>
      </dsp:nvSpPr>
      <dsp:spPr>
        <a:xfrm>
          <a:off x="0" y="2223822"/>
          <a:ext cx="6671467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AI Tools Overview</a:t>
          </a:r>
        </a:p>
      </dsp:txBody>
      <dsp:txXfrm>
        <a:off x="31613" y="2255435"/>
        <a:ext cx="6608241" cy="584369"/>
      </dsp:txXfrm>
    </dsp:sp>
    <dsp:sp modelId="{48A15755-FB1B-CF41-B4FB-6C9341C6A0FE}">
      <dsp:nvSpPr>
        <dsp:cNvPr id="0" name=""/>
        <dsp:cNvSpPr/>
      </dsp:nvSpPr>
      <dsp:spPr>
        <a:xfrm>
          <a:off x="0" y="2871417"/>
          <a:ext cx="667146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19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Showcase useful AI resources</a:t>
          </a:r>
          <a:endParaRPr lang="en-US" sz="2100" kern="1200" dirty="0"/>
        </a:p>
      </dsp:txBody>
      <dsp:txXfrm>
        <a:off x="0" y="2871417"/>
        <a:ext cx="6671467" cy="447120"/>
      </dsp:txXfrm>
    </dsp:sp>
    <dsp:sp modelId="{29373C11-BC4B-DD45-A50B-5A5ABC993C64}">
      <dsp:nvSpPr>
        <dsp:cNvPr id="0" name=""/>
        <dsp:cNvSpPr/>
      </dsp:nvSpPr>
      <dsp:spPr>
        <a:xfrm>
          <a:off x="0" y="3318537"/>
          <a:ext cx="6671467" cy="64759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Integration Tips</a:t>
          </a:r>
        </a:p>
      </dsp:txBody>
      <dsp:txXfrm>
        <a:off x="31613" y="3350150"/>
        <a:ext cx="6608241" cy="584369"/>
      </dsp:txXfrm>
    </dsp:sp>
    <dsp:sp modelId="{12A632E6-04CD-254C-84F3-412CEB30F8EC}">
      <dsp:nvSpPr>
        <dsp:cNvPr id="0" name=""/>
        <dsp:cNvSpPr/>
      </dsp:nvSpPr>
      <dsp:spPr>
        <a:xfrm>
          <a:off x="0" y="3966132"/>
          <a:ext cx="6671467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819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How to effectively use AI support</a:t>
          </a:r>
        </a:p>
      </dsp:txBody>
      <dsp:txXfrm>
        <a:off x="0" y="3966132"/>
        <a:ext cx="6671467" cy="447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B9B9F-CD9C-4B43-9889-23DC4FB5E95C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09B87-D00E-644A-A3CD-250BD0EC8814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Critically Evaluate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Question and verify AI suggestions carefully.</a:t>
          </a:r>
          <a:endParaRPr lang="en-US" sz="2000" kern="1200" dirty="0"/>
        </a:p>
      </dsp:txBody>
      <dsp:txXfrm>
        <a:off x="509717" y="338558"/>
        <a:ext cx="7541700" cy="677550"/>
      </dsp:txXfrm>
    </dsp:sp>
    <dsp:sp modelId="{2AE85D66-E366-304B-9CBB-22B14F2FDC2A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0D613-97C8-F048-9018-28BF02B78B0B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Cross-Check Outputs</a:t>
          </a:r>
          <a:endParaRPr lang="en-US" sz="2000" kern="1200" dirty="0"/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Confirm findings using several AI tools, resources.</a:t>
          </a:r>
          <a:endParaRPr lang="en-US" sz="2000" kern="1200" dirty="0"/>
        </a:p>
      </dsp:txBody>
      <dsp:txXfrm>
        <a:off x="995230" y="1354558"/>
        <a:ext cx="7056187" cy="677550"/>
      </dsp:txXfrm>
    </dsp:sp>
    <dsp:sp modelId="{E4DC908B-CCB3-2C41-9E3E-3105FD404905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9E334-2EBA-DE4D-96EF-11DF5D0889D1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Stay Focused on Purpose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/>
            <a:t>Use AI aligned with your research objectives.</a:t>
          </a:r>
          <a:endParaRPr lang="en-US" sz="2000" kern="1200" dirty="0"/>
        </a:p>
      </dsp:txBody>
      <dsp:txXfrm>
        <a:off x="1144243" y="2370558"/>
        <a:ext cx="6907174" cy="677550"/>
      </dsp:txXfrm>
    </dsp:sp>
    <dsp:sp modelId="{693F2D97-DB84-CA40-BA68-37F4F1BF2E44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0D3A9-4AA7-834C-8C64-8C4647C4CD6A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Avoid Blind Copying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Don’t accept AI content uncritically.</a:t>
          </a:r>
        </a:p>
      </dsp:txBody>
      <dsp:txXfrm>
        <a:off x="995230" y="3386558"/>
        <a:ext cx="7056187" cy="677550"/>
      </dsp:txXfrm>
    </dsp:sp>
    <dsp:sp modelId="{D08148A2-49F9-044F-A47F-0A15B91D45FB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03C1E-B5C7-784D-8E42-EDD0D0C17B00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/>
            <a:t>Don’t Substitute Understanding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 AI as a tool, not a replacement for insight.</a:t>
          </a:r>
          <a:endParaRPr lang="en-US" sz="2000" kern="1200" dirty="0"/>
        </a:p>
      </dsp:txBody>
      <dsp:txXfrm>
        <a:off x="509717" y="4402558"/>
        <a:ext cx="7541700" cy="677550"/>
      </dsp:txXfrm>
    </dsp:sp>
    <dsp:sp modelId="{B06A92A1-4B25-C24E-9DC7-C14707CE159A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CBDB6-EBCE-FB45-BBBE-07C8F2E4EDBC}" type="datetimeFigureOut">
              <a:rPr lang="en-VN" smtClean="0"/>
              <a:t>21/5/25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684D7-B06B-044B-A1CD-0A1A9571E27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06696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www.connectedpapers.com</a:t>
            </a:r>
            <a:r>
              <a:rPr lang="en-US" dirty="0"/>
              <a:t>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684D7-B06B-044B-A1CD-0A1A9571E272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0099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1FFC-B277-E902-F452-4F7295FEB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CA9FC7-82FE-1425-582D-713FAB2D4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6A8A3-C4FB-14F9-59D5-F3A19C03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4078-9B82-CD40-B0C9-604CDFBB5F1A}" type="datetime1">
              <a:rPr lang="en-US" smtClean="0"/>
              <a:t>5/21/25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25C32-9A3C-15E0-2C00-C8B39E171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E134D-E641-8B90-D9EA-E94A0C31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2491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E26F-9B54-4006-F5F3-F14C9699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209AA-04E8-2093-261D-DD803454A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76629-4C01-C402-8904-59906CF7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24EE-28BE-0F49-BA3A-7939E8F10325}" type="datetime1">
              <a:rPr lang="en-US" smtClean="0"/>
              <a:t>5/21/25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BF861-4CA5-215A-4BCE-5BC57AEE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12D5E-FAF8-928B-7413-1FED7DF4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5311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52E893-DD79-534E-5627-E8C6E8E3D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C6BBA-07AA-61EE-F8B1-D4176A02B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0163-A2C8-FA87-9C12-13208ADE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2A0DF-C83E-6B4F-96BC-833F7EDB3693}" type="datetime1">
              <a:rPr lang="en-US" smtClean="0"/>
              <a:t>5/21/25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52360-6E80-C3A7-C42D-34850890E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14CF2-7692-B44A-1491-D3D659B07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25021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D65D-85E2-4414-8F0E-E4393769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BC91-F8C6-401B-7002-184B300FC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F508F-B6A1-5C9A-B192-253B2CCF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E8874-696F-D74E-AC12-63300142B137}" type="datetime1">
              <a:rPr lang="en-US" smtClean="0"/>
              <a:t>5/21/25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08E1-EB06-264C-50A2-2780CBDE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36C4-DD12-F6FB-BDB1-1BAC8856F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8735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1764B-3482-FB1C-197C-88F1D183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9A2F1-C31B-206B-728C-76F50DA52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38442-4B4A-C200-2B41-437AF5B0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413E9-C276-5940-B8C3-554B74D221BC}" type="datetime1">
              <a:rPr lang="en-US" smtClean="0"/>
              <a:t>5/21/25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99883-B3C7-C5C4-6EF8-99306880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AC61C-B448-7581-7FEE-8D2FF28A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22289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8E14-51C3-2023-BB47-338B29F8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DBD9-12E3-499F-F880-9478CE322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B749B-33AE-D175-BAE1-D7DAF2583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E9496-B152-4D59-919F-EB9105D6F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2E09-1DF9-0244-8C86-2E13661BC605}" type="datetime1">
              <a:rPr lang="en-US" smtClean="0"/>
              <a:t>5/21/25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95AED-48C5-2D31-74C8-BB3AE5CF6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CFC99-81F4-33D4-3649-0ED4E70D2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8697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EEA7-DBD2-6111-1B25-10C44C266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45697-D954-7B43-B302-74DBC648A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33C3F-D792-AC97-DC2C-5CA92BD7D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6B978-146C-D367-52B0-8306286E2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004C-609A-5C4F-17B1-D0D999C6A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A624CA-EA85-966C-B6E9-D23FA3A1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204AC-7E79-504B-B827-FBB9E0CED468}" type="datetime1">
              <a:rPr lang="en-US" smtClean="0"/>
              <a:t>5/21/25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0A678A-2876-885A-0A58-BBEE6558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C77C4-01AB-36A2-DDE7-17A915DC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1367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73F16-ACC9-CA9B-7729-601630507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4B746-6634-70D7-A71C-0DA05D48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44D6-EF63-9449-BB1A-ADEEA7531D69}" type="datetime1">
              <a:rPr lang="en-US" smtClean="0"/>
              <a:t>5/21/25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A55DF-0B15-5642-F25D-0C7242A12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EDC95-6FF3-D970-B326-9FA6BAF50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633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08AD0-E8E9-5015-205B-D090C6716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69429-9A15-254A-85B4-AF4217502DA8}" type="datetime1">
              <a:rPr lang="en-US" smtClean="0"/>
              <a:t>5/21/25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71C0A-ED9D-8C33-BB4E-A8968024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ABBEF-27DD-45F7-EF5E-595BD2FD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2937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A5FA-9519-CA77-90C9-99D1D1D2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4AA68-8DC6-5955-0CD4-F8031126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D4E6-2C22-33A7-5E54-CC6BF7894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E2036-B834-B57B-E336-30A85EA0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B2B61-918F-D249-AFE0-9B8A9752AD93}" type="datetime1">
              <a:rPr lang="en-US" smtClean="0"/>
              <a:t>5/21/25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07F3D-951C-A13B-D239-FB5AB3A4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EE390-A683-C492-D6E8-E01645D0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804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6D9A-8827-BC05-23B6-0DC9CCE83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4AF8F-EF86-9796-244A-2A7E08550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100B0-7121-F7A5-38D4-654A5DCBD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FEEA1-60F6-9D65-122C-D6CF93A3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B0F5D-46E1-3242-86AE-82EF5B0EC236}" type="datetime1">
              <a:rPr lang="en-US" smtClean="0"/>
              <a:t>5/21/25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65E14-32E5-6B46-FE56-45006A34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E8428-B38C-55DA-F7CD-BF27ABED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51790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DD56F-DBC6-4EC8-B26E-A302E449E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D2600-CAE1-B15A-DC18-2665EACB1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F2747-710B-AF61-A9BB-8468DE140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0B314-294E-7F48-8DB4-EA956523E16E}" type="datetime1">
              <a:rPr lang="en-US" smtClean="0"/>
              <a:t>5/21/25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D48CB-252B-A5EB-9C1F-293DFE2DA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2B70C-9D1B-8D87-FE66-A48CE27BF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180CC-F374-874D-8BA9-4DEE8D0181D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2174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E5C7-F344-BE7E-A7FE-0ED4638710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Analytics and AI for Graduate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D7D98-05D0-DA65-DABA-EB29CC37C2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Dr. Vu-Hoang Tran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53D89-3C3E-F770-B693-36BD176F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325" y="1"/>
            <a:ext cx="3811674" cy="1583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8DC48E-7C80-6CC6-B0AB-F28654CB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400698"/>
            <a:ext cx="12191999" cy="24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7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A891-D120-CC80-EA41-9469DC6D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467B8-7F1D-D51E-022A-F48E08A3E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15" y="1494320"/>
            <a:ext cx="5739163" cy="51607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516BA-1690-7334-A94B-FA0E9AB5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671" y="1789044"/>
            <a:ext cx="5132107" cy="4419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C79DD-F5F0-7566-1FE2-B98F5E6E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413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5954-DF75-2C55-9F9E-E7866171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Stage 2: Literature Review &amp; AI Support</a:t>
            </a:r>
            <a:endParaRPr lang="en-VN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2157FC72-631E-71D3-7B1F-51B5D0673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 b="18893"/>
          <a:stretch/>
        </p:blipFill>
        <p:spPr bwMode="auto">
          <a:xfrm>
            <a:off x="740609" y="1690687"/>
            <a:ext cx="3650415" cy="24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C922423-39FE-7088-683E-2024DB427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92085"/>
            <a:ext cx="319787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VN" altLang="en-VN" sz="1800" b="0" i="0" u="none" strike="noStrike" cap="none" normalizeH="0" baseline="0">
                <a:ln>
                  <a:noFill/>
                </a:ln>
                <a:solidFill>
                  <a:srgbClr val="262527"/>
                </a:solidFill>
                <a:effectLst/>
                <a:latin typeface="PPMori"/>
              </a:rPr>
            </a:br>
            <a:endParaRPr kumimoji="0" lang="en-VN" altLang="en-V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BF8F2B8-AAC4-58E7-791C-2E5EFE2EE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2" b="17748"/>
          <a:stretch/>
        </p:blipFill>
        <p:spPr bwMode="auto">
          <a:xfrm>
            <a:off x="7053261" y="1690687"/>
            <a:ext cx="3650415" cy="244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4F63D7E-0927-6689-911D-27FBD386A151}"/>
              </a:ext>
            </a:extLst>
          </p:cNvPr>
          <p:cNvSpPr/>
          <p:nvPr/>
        </p:nvSpPr>
        <p:spPr>
          <a:xfrm>
            <a:off x="740610" y="432117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Actions</a:t>
            </a:r>
            <a:endParaRPr lang="en-US" sz="2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98F95EEF-6B73-1A33-9CEE-E2CFB6958AA4}"/>
              </a:ext>
            </a:extLst>
          </p:cNvPr>
          <p:cNvSpPr/>
          <p:nvPr/>
        </p:nvSpPr>
        <p:spPr>
          <a:xfrm>
            <a:off x="740610" y="4669434"/>
            <a:ext cx="3530645" cy="1088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Discover Relevant Papers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Analyze Citations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Evaluate Metrics</a:t>
            </a:r>
            <a:endParaRPr lang="en-US" sz="2000" dirty="0"/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endParaRPr lang="en-US" sz="200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6B7E088-BBC3-081D-03FD-C85F0ADD68D4}"/>
              </a:ext>
            </a:extLst>
          </p:cNvPr>
          <p:cNvSpPr/>
          <p:nvPr/>
        </p:nvSpPr>
        <p:spPr>
          <a:xfrm>
            <a:off x="6399426" y="432117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Tools</a:t>
            </a:r>
            <a:endParaRPr lang="en-US" sz="22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CCF38DD-9006-37FB-701B-B943D8DEE7C7}"/>
              </a:ext>
            </a:extLst>
          </p:cNvPr>
          <p:cNvSpPr/>
          <p:nvPr/>
        </p:nvSpPr>
        <p:spPr>
          <a:xfrm>
            <a:off x="5378235" y="4669433"/>
            <a:ext cx="5325441" cy="2112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Connected Papers, Research Rabbit</a:t>
            </a: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b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Visualize citation networks to discover related work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Scite Assistant, </a:t>
            </a:r>
            <a:r>
              <a:rPr lang="en-US" sz="2000" b="1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SciSpace</a:t>
            </a: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 Discover, Perplexity</a:t>
            </a: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b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Analyze citation contexts to understand research impact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Zotero</a:t>
            </a: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: collect, organize, annotate, cite, and share </a:t>
            </a:r>
            <a:b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research.</a:t>
            </a: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endParaRPr lang="en-US" sz="2000" dirty="0"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endParaRPr lang="en-US" sz="2000" dirty="0"/>
          </a:p>
          <a:p>
            <a:pPr marL="342900" indent="-342900">
              <a:lnSpc>
                <a:spcPts val="2800"/>
              </a:lnSpc>
              <a:buSzPct val="100000"/>
              <a:buFontTx/>
              <a:buChar char="•"/>
            </a:pPr>
            <a:endParaRPr lang="en-US" sz="200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829655-6891-AB28-4C7E-1BEA2577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6956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969A-8BCF-DBEB-8BE3-8F9FFC62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F5CE46-5AA0-B322-66D1-DB0634E3D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267" y="1825625"/>
            <a:ext cx="9045359" cy="46837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8685-2550-949E-8210-B16C69AD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5451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371B1-1A1D-3481-50EC-1478CE6B3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749A-337E-6A25-B484-00DBD1C5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DE2D405-6FEB-025E-08CC-480ABA247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6456" y="215486"/>
            <a:ext cx="6957698" cy="592026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D60AF-9DE8-F604-17CC-5443C318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7933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E0C2E-EC9A-6A69-8AE1-7987F82F3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5FBDB0-F0DB-7DA8-D48D-711DA305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02" y="1492175"/>
            <a:ext cx="8042300" cy="4292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0ED1B2-0BA4-15AF-5B25-5964B7F5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69" y="2865782"/>
            <a:ext cx="6131615" cy="36833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AACD1-5FCD-A665-C4CE-748FC5F3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8319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C711-CEA2-6B5A-ADAF-34496548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C1481-35F6-044E-D77A-0268D36F3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638" y="1739486"/>
            <a:ext cx="6584723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022DC3-D2BB-4872-A7B2-A402B5D7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2825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1D2F0-3588-AA0E-8867-DD7D777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97948-FED8-2ECA-6F62-D03C74947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605" y="1825625"/>
            <a:ext cx="844078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43BC7-14D8-2028-8DCB-6A48FBBB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54629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6900-A79D-50D2-5247-FA994C82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Assistant by Scite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5EBE1-B7B0-91DC-C590-50C651D81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8562"/>
            <a:ext cx="10633987" cy="514643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797250-CCC1-C912-8238-EBBBDFA1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1298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 interface displaying a question about protein structure and function, with an assistant's detailed response and references.">
            <a:extLst>
              <a:ext uri="{FF2B5EF4-FFF2-40B4-BE49-F238E27FC236}">
                <a16:creationId xmlns:a16="http://schemas.microsoft.com/office/drawing/2014/main" id="{1CF4D046-50FF-D50E-11EB-BDE9352E8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8" y="80684"/>
            <a:ext cx="10419753" cy="660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F85C4-E513-FC83-1325-A006B7A1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335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FF7A-9360-C2EB-4689-4C665D15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Connected Papers</a:t>
            </a:r>
            <a:endParaRPr lang="en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046D7-3A62-782F-16DD-E2E78DFF7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3591"/>
            <a:ext cx="10515600" cy="5183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C6140E-CF94-9764-DCC2-3551A559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0413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C2375-7176-1C1D-5685-A4EF3C7D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Objectives of the Talk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F97856-FA95-26F9-6691-00D571636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4424757"/>
              </p:ext>
            </p:extLst>
          </p:nvPr>
        </p:nvGraphicFramePr>
        <p:xfrm>
          <a:off x="2906207" y="1690688"/>
          <a:ext cx="6671467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06FEED-1D17-828B-E274-C571DB05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</a:t>
            </a:fld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7017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820A0-3472-5F8F-0F8E-4F57BDB71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Rabbit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5BA666-54BD-1892-3B6F-5CD442D1D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308" y="1527452"/>
            <a:ext cx="9792726" cy="50406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0B7EE7-3FAD-63A7-9779-3D486503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9488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B2577-47D3-E04A-F467-C0383CAD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Perplexity</a:t>
            </a:r>
            <a:endParaRPr lang="en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F90F2E-4FD6-EAE6-366E-07F9954DB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8" y="1639890"/>
            <a:ext cx="4507239" cy="35782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526AF0-AC85-97AC-A3A1-A8751134C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723" y="1444486"/>
            <a:ext cx="7049869" cy="42426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91EC2-6D0A-1E4D-5390-6A964D8E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388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137BD-4F8A-4040-FE42-37392E341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C1C8-0D37-39CB-5273-5F1C7D7A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Perplexity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F0965-2528-1E6B-A8C9-FCFF04A9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38" y="1462149"/>
            <a:ext cx="6953524" cy="53264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02A9B-327C-A822-2C74-5EF2FDBE8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25697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D7DD-A18E-15AD-1D10-2EA57A12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Zotero</a:t>
            </a:r>
            <a:endParaRPr lang="en-VN" dirty="0"/>
          </a:p>
        </p:txBody>
      </p:sp>
      <p:pic>
        <p:nvPicPr>
          <p:cNvPr id="3076" name="Picture 4" descr="Screenshot of the Zotero desktop application">
            <a:extLst>
              <a:ext uri="{FF2B5EF4-FFF2-40B4-BE49-F238E27FC236}">
                <a16:creationId xmlns:a16="http://schemas.microsoft.com/office/drawing/2014/main" id="{A8504542-93A2-1D6F-24A0-B9B76D7B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36" y="1613452"/>
            <a:ext cx="7000127" cy="42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208FD-0EDC-27E3-0F7B-EC8F1B2C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826" y="4297858"/>
            <a:ext cx="5221896" cy="2298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43368-C282-CA5C-C826-0EB488EE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826" y="1747911"/>
            <a:ext cx="5090338" cy="28157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E7EF5-047F-4CA3-EC0C-2841E6E22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94388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E6C3-DE5F-0541-25D3-57C5787A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Stages 3 &amp; 4: </a:t>
            </a:r>
            <a:br>
              <a:rPr lang="en-US" b="1" dirty="0"/>
            </a:br>
            <a:r>
              <a:rPr lang="en-US" b="1" dirty="0"/>
              <a:t>Research Design and Data Analysis</a:t>
            </a:r>
            <a:endParaRPr lang="en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403C3F-35EA-1237-138E-0381A284F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32770"/>
              </p:ext>
            </p:extLst>
          </p:nvPr>
        </p:nvGraphicFramePr>
        <p:xfrm>
          <a:off x="4752278" y="2233312"/>
          <a:ext cx="7355352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746">
                  <a:extLst>
                    <a:ext uri="{9D8B030D-6E8A-4147-A177-3AD203B41FA5}">
                      <a16:colId xmlns:a16="http://schemas.microsoft.com/office/drawing/2014/main" val="1422969576"/>
                    </a:ext>
                  </a:extLst>
                </a:gridCol>
                <a:gridCol w="2740606">
                  <a:extLst>
                    <a:ext uri="{9D8B030D-6E8A-4147-A177-3AD203B41FA5}">
                      <a16:colId xmlns:a16="http://schemas.microsoft.com/office/drawing/2014/main" val="1362193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KEY ACTIONS: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Define methods &amp; hypotheses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Review similar studies with AI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Survey/prompt design assistance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Use GPT for coding support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Draft surveys with AI tools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AI helps statistical reasoning</a:t>
                      </a:r>
                    </a:p>
                    <a:p>
                      <a:endParaRPr lang="en-VN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AI TOOLS: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Scholarcy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Zotero + GPT plugins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SciSpace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Discover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Research Rabbit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Elicit.org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VN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8070638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6D2AFEF4-636C-FC7F-AF05-1523A23F0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0" y="2233312"/>
            <a:ext cx="4420723" cy="302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CE0379-714F-9E99-D711-54B8AC18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15880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8B93E-9031-D3B9-3AC4-1A03374B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Scholarcy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14798-5168-7311-95A8-47F03A15D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3791" y="3187880"/>
            <a:ext cx="7275575" cy="35390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01ED7-E096-AD39-F31B-94A705F2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15" y="1603514"/>
            <a:ext cx="7330701" cy="50358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2E964-9F90-4F70-241D-0A2D2613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52478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D55C-CB0E-18C7-C73A-CF73F5E6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19800" cy="1325563"/>
          </a:xfrm>
        </p:spPr>
        <p:txBody>
          <a:bodyPr/>
          <a:lstStyle/>
          <a:p>
            <a:r>
              <a:rPr lang="en-US" b="1" dirty="0"/>
              <a:t>Stage 5: Writing and Publishing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84F7A-EFEF-86E5-E783-E5EB7C510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80708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Key 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Draft, revise, and improve clarity of manuscripts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AI tools for grammar and style assistance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Find suitable journals for submission</a:t>
            </a:r>
          </a:p>
          <a:p>
            <a:pPr>
              <a:buNone/>
            </a:pPr>
            <a:r>
              <a:rPr lang="en-US" b="1" dirty="0"/>
              <a:t>AI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Grammarly - grammar and style improvement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Jenni.ai</a:t>
            </a:r>
            <a:r>
              <a:rPr lang="en-US" dirty="0"/>
              <a:t> - AI writing assistant</a:t>
            </a:r>
          </a:p>
          <a:p>
            <a:r>
              <a:rPr lang="en-US" dirty="0" err="1"/>
              <a:t>SciSpace</a:t>
            </a:r>
            <a:r>
              <a:rPr lang="en-US" dirty="0"/>
              <a:t> Discover – All-in-One AI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Journal Finder - discover appropriate journals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510866-0875-D578-04AE-DD7B30115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0"/>
            <a:ext cx="533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DD2F5-A941-C3F3-7A31-D2FD87CAE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687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9EAC-EEA4-5EAC-A29C-1F579B27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Grammarly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53942-95CB-1D9E-8069-042724083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640" y="1825625"/>
            <a:ext cx="878871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305D27-BBE0-8B93-1B1A-7ACD3636B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3131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76BF8-59C5-9585-3F1C-5B58FF4E2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C533F-9A4F-6BC4-AB5A-0D278E62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jenni.ai</a:t>
            </a: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CF337-C805-61C1-7026-80266B12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06" y="1560380"/>
            <a:ext cx="5137751" cy="456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D640AC-7A16-0CBF-1B6E-FB3BB631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18" y="1690689"/>
            <a:ext cx="5079089" cy="45687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E67860-7F5D-BB5B-21DB-F525E0E9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11638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A9D6F-6ECC-F547-0F0D-0F7702E5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jenni.ai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1123A-8837-7A37-9BE8-E94AD1C08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936" y="1812372"/>
            <a:ext cx="4599030" cy="4703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86A1F-CB94-8F84-9522-94A9D6A6F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962" y="1437858"/>
            <a:ext cx="3639472" cy="385610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03FCF7-A197-1D2B-E8C4-E2545DA89C7D}"/>
              </a:ext>
            </a:extLst>
          </p:cNvPr>
          <p:cNvCxnSpPr>
            <a:cxnSpLocks/>
          </p:cNvCxnSpPr>
          <p:nvPr/>
        </p:nvCxnSpPr>
        <p:spPr>
          <a:xfrm flipV="1">
            <a:off x="768626" y="2299252"/>
            <a:ext cx="5002696" cy="1676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506BD8-D978-6133-2F73-FB274798B4C7}"/>
              </a:ext>
            </a:extLst>
          </p:cNvPr>
          <p:cNvCxnSpPr>
            <a:cxnSpLocks/>
          </p:cNvCxnSpPr>
          <p:nvPr/>
        </p:nvCxnSpPr>
        <p:spPr>
          <a:xfrm flipH="1" flipV="1">
            <a:off x="768626" y="4163951"/>
            <a:ext cx="1835426" cy="126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720BA68-0C1F-0F3A-7E56-25E57086C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159" y="5168348"/>
            <a:ext cx="4287781" cy="168965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466338-B2DB-2EC1-5230-1E8210D51398}"/>
              </a:ext>
            </a:extLst>
          </p:cNvPr>
          <p:cNvCxnSpPr>
            <a:cxnSpLocks/>
          </p:cNvCxnSpPr>
          <p:nvPr/>
        </p:nvCxnSpPr>
        <p:spPr>
          <a:xfrm>
            <a:off x="7253814" y="3072439"/>
            <a:ext cx="659828" cy="2347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F64ED93-3D42-F57F-09D9-0A2867877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842" y="4988071"/>
            <a:ext cx="3313870" cy="153731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ED20E4-2A33-C6C4-52C3-6BE970E86F7F}"/>
              </a:ext>
            </a:extLst>
          </p:cNvPr>
          <p:cNvCxnSpPr>
            <a:cxnSpLocks/>
          </p:cNvCxnSpPr>
          <p:nvPr/>
        </p:nvCxnSpPr>
        <p:spPr>
          <a:xfrm flipH="1">
            <a:off x="6261652" y="3072439"/>
            <a:ext cx="707249" cy="316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C5664E-DDFA-336B-D93D-A03C8DD9D684}"/>
              </a:ext>
            </a:extLst>
          </p:cNvPr>
          <p:cNvSpPr txBox="1"/>
          <p:nvPr/>
        </p:nvSpPr>
        <p:spPr>
          <a:xfrm>
            <a:off x="6803421" y="276342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FF0000"/>
                </a:solidFill>
              </a:rPr>
              <a:t>Click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344307-DE59-462D-6ECA-E713615E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2143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481E-A129-EDD2-7A3B-74BA8220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The Graduate Research Process</a:t>
            </a:r>
            <a:endParaRPr lang="en-V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FCBD08-BF68-8DDC-DAF8-E6564FCF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6" y="1363170"/>
            <a:ext cx="2643675" cy="18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701E2A-790F-8890-CC24-9253897AA827}"/>
              </a:ext>
            </a:extLst>
          </p:cNvPr>
          <p:cNvSpPr txBox="1"/>
          <p:nvPr/>
        </p:nvSpPr>
        <p:spPr>
          <a:xfrm>
            <a:off x="2793441" y="1367522"/>
            <a:ext cx="34876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Topic Selection</a:t>
            </a:r>
          </a:p>
          <a:p>
            <a:r>
              <a:rPr lang="en-US" sz="2000" dirty="0"/>
              <a:t>Choose relevant, emerging </a:t>
            </a:r>
            <a:br>
              <a:rPr lang="en-US" sz="2000" dirty="0"/>
            </a:br>
            <a:r>
              <a:rPr lang="en-US" sz="2000" dirty="0"/>
              <a:t>subjects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B7FBAA-A5B1-F3F6-5BA0-FD3AB473C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29" y="3226466"/>
            <a:ext cx="2643675" cy="18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8971F9-64D4-4730-3894-74C4F7044F80}"/>
              </a:ext>
            </a:extLst>
          </p:cNvPr>
          <p:cNvSpPr txBox="1"/>
          <p:nvPr/>
        </p:nvSpPr>
        <p:spPr>
          <a:xfrm>
            <a:off x="3048838" y="3236041"/>
            <a:ext cx="23564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Literature Review</a:t>
            </a:r>
          </a:p>
          <a:p>
            <a:r>
              <a:rPr lang="en-US" sz="2000" dirty="0"/>
              <a:t>Evaluate key studies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33ED36B-DD06-90A1-403C-D39F44DC6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75" y="5069666"/>
            <a:ext cx="2643675" cy="18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46445-176C-A0F7-C5C2-A852233F737F}"/>
              </a:ext>
            </a:extLst>
          </p:cNvPr>
          <p:cNvSpPr txBox="1"/>
          <p:nvPr/>
        </p:nvSpPr>
        <p:spPr>
          <a:xfrm>
            <a:off x="3336050" y="5035252"/>
            <a:ext cx="6094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Research Design</a:t>
            </a:r>
          </a:p>
          <a:p>
            <a:r>
              <a:rPr lang="en-US" sz="2000" dirty="0"/>
              <a:t>Develop methods and hypotheses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BB1C8C3-D9AF-E4F7-D080-791272330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487" y="1362735"/>
            <a:ext cx="2643675" cy="18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CBE2BC-21F1-8430-78BC-982017AC0609}"/>
              </a:ext>
            </a:extLst>
          </p:cNvPr>
          <p:cNvSpPr txBox="1"/>
          <p:nvPr/>
        </p:nvSpPr>
        <p:spPr>
          <a:xfrm>
            <a:off x="9143162" y="1362735"/>
            <a:ext cx="29349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Data Collection &amp; Analysis</a:t>
            </a:r>
          </a:p>
          <a:p>
            <a:r>
              <a:rPr lang="en-US" sz="2000" dirty="0"/>
              <a:t>Gather and analyze data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68094E6-9F69-A6C0-09D8-C5804B6A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99" y="3236041"/>
            <a:ext cx="2643675" cy="18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AA0E2-A691-4D79-5443-9B47BCD38B69}"/>
              </a:ext>
            </a:extLst>
          </p:cNvPr>
          <p:cNvSpPr txBox="1"/>
          <p:nvPr/>
        </p:nvSpPr>
        <p:spPr>
          <a:xfrm>
            <a:off x="9430374" y="3171521"/>
            <a:ext cx="26436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Writing &amp; Publishing</a:t>
            </a:r>
          </a:p>
          <a:p>
            <a:r>
              <a:rPr lang="en-US" sz="2000" dirty="0"/>
              <a:t>Prepare manuscripts and select journals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3897B-D9BB-F994-3B04-214519DC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96776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813B-A262-4BE6-7292-D45E4956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jenni.ai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12865B-136E-3CC9-CC6D-8EF011EE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524" y="1626843"/>
            <a:ext cx="8308951" cy="4820414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DD250E-1935-AC41-E5AC-7C97952AD682}"/>
              </a:ext>
            </a:extLst>
          </p:cNvPr>
          <p:cNvCxnSpPr/>
          <p:nvPr/>
        </p:nvCxnSpPr>
        <p:spPr>
          <a:xfrm>
            <a:off x="3876261" y="2769704"/>
            <a:ext cx="4108174" cy="1550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CFF0D3-BCFB-C354-F6AD-8F3E3708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45562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E9BFD-F454-FB13-CEEC-2434D351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71FA4-0F3A-1BD5-7DC3-A53ACAD8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938A93-7F91-DC94-0C0D-CB014884E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05" y="1447877"/>
            <a:ext cx="9011478" cy="50639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C3C14-9C37-0447-EF41-39D6FF277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458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A4898-783B-2C8F-4267-3D488F8FF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B52AD-D25D-318C-E171-24BABE4DC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FA8EC-3B6F-3B20-4428-0586505A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95" y="1477618"/>
            <a:ext cx="8656809" cy="51822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E1F703-BED9-3E04-DFEF-C705530A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2027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E720F-9F80-D888-9ABA-42330ABA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D6EFC-04A5-09F7-88E0-96CF4F0EE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544" y="1733880"/>
            <a:ext cx="8261881" cy="497079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24CA1D-7C03-10DE-0F1E-230E0FFB6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4930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300FD-BF81-2EAC-1059-85C427E1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AE3B0-1021-6A8C-8CC1-123846404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E7081-9B78-67AA-1D8D-B954BB4E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49" y="1595371"/>
            <a:ext cx="10515600" cy="4961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2BAFC-8F2E-169D-78BC-804699B42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88153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B6B00-B76A-1173-BA4E-D7EED60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Journal Finder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76DCBB-EA6C-824A-B43D-449CFBC1E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459" y="1825625"/>
            <a:ext cx="9843082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56787-2BF5-02FC-0961-03396080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8171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4CB0-C199-313E-BCD9-E0F283EA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Journal Finder</a:t>
            </a:r>
            <a:endParaRPr lang="en-V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7BB1BF-77EC-0AA4-F13F-578A825CF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7344" y="129346"/>
            <a:ext cx="7666272" cy="65497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F92D9-B3C2-8D2A-D452-0A2BA1F6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3354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4ABB3-89BD-7C8F-560E-5B4D96C5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Overview AI Tools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23C3B1-8DD4-1996-4FC3-0CC0220050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0058549"/>
              </p:ext>
            </p:extLst>
          </p:nvPr>
        </p:nvGraphicFramePr>
        <p:xfrm>
          <a:off x="351182" y="1829435"/>
          <a:ext cx="11661913" cy="4663440"/>
        </p:xfrm>
        <a:graphic>
          <a:graphicData uri="http://schemas.openxmlformats.org/drawingml/2006/table">
            <a:tbl>
              <a:tblPr/>
              <a:tblGrid>
                <a:gridCol w="2166731">
                  <a:extLst>
                    <a:ext uri="{9D8B030D-6E8A-4147-A177-3AD203B41FA5}">
                      <a16:colId xmlns:a16="http://schemas.microsoft.com/office/drawing/2014/main" val="1264257693"/>
                    </a:ext>
                  </a:extLst>
                </a:gridCol>
                <a:gridCol w="5599044">
                  <a:extLst>
                    <a:ext uri="{9D8B030D-6E8A-4147-A177-3AD203B41FA5}">
                      <a16:colId xmlns:a16="http://schemas.microsoft.com/office/drawing/2014/main" val="2976297432"/>
                    </a:ext>
                  </a:extLst>
                </a:gridCol>
                <a:gridCol w="3896138">
                  <a:extLst>
                    <a:ext uri="{9D8B030D-6E8A-4147-A177-3AD203B41FA5}">
                      <a16:colId xmlns:a16="http://schemas.microsoft.com/office/drawing/2014/main" val="16567510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Stage Used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32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err="1"/>
                        <a:t>Dimensions.ai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Topic trends, funding, citations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Topic, Lit.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141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Connected Papers</a:t>
                      </a:r>
                    </a:p>
                    <a:p>
                      <a:r>
                        <a:rPr lang="en-US" sz="2000" dirty="0"/>
                        <a:t>Research Rabbit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Paper visualization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Literature 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8631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Zotero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collect, organize, annotate, cite, and share research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Literature Review, Writing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660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Scite Assistant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Citation context, QA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Literature, Methodology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93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err="1"/>
                        <a:t>Scholarcy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Summarize, analyze and organize your research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Literature, Methodology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618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Perplexity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Conversational 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All stages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953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Grammarly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Grammar, clarity, tone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Writing, Presentation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72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Jenni.ai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AI co-writer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Writing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02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/>
                        <a:t>Journal Finder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Journal suggestions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Writing &amp; Publishing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935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 err="1"/>
                        <a:t>SciSpace</a:t>
                      </a:r>
                      <a:r>
                        <a:rPr lang="en-US" sz="2000" dirty="0"/>
                        <a:t> Discover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All-in-one AI tools for students and researchers.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All stages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46610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959E7-5683-FEBD-2B69-D4B1F6E8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8382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E4F0B-92CF-8B92-764F-76DA0FD12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Integrating AI into Your Workflow</a:t>
            </a:r>
            <a:endParaRPr lang="en-V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0B885D-17E7-EB87-C902-8C13CC04F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873755"/>
              </p:ext>
            </p:extLst>
          </p:nvPr>
        </p:nvGraphicFramePr>
        <p:xfrm>
          <a:off x="0" y="4511081"/>
          <a:ext cx="12192000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55995958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94423570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5669401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3716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Use AI Early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Spark ideas and structure your research efficiently.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Use AI Ethically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Always cite sources and avoid fabrications.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Combine Tools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Leverage multiple AI tools for best results.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Iterate</a:t>
                      </a:r>
                    </a:p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Treat AI as a partner, not the final authority.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3892308"/>
                  </a:ext>
                </a:extLst>
              </a:tr>
            </a:tbl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0F1F742C-BF43-2E4A-9A12-6A7D8002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8150"/>
            <a:ext cx="2919308" cy="19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9668D4D-3CC7-C992-EA07-7D134782B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99" y="2318150"/>
            <a:ext cx="2919306" cy="19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8AC1CADF-882C-B936-5D81-8F7BE6D27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96" y="2318151"/>
            <a:ext cx="2919306" cy="19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7278C74D-E33E-FF6B-BC64-D9C26732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692" y="2318150"/>
            <a:ext cx="2919308" cy="199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70A9A4-C97B-7A02-8755-4216C4C4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45969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762D19-5865-1402-10C4-6B244EA0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1170"/>
            <a:ext cx="3772829" cy="4850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00588-0CC1-B238-595E-427295C1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Best Practices and Pitfalls</a:t>
            </a:r>
            <a:endParaRPr lang="en-VN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1BF2769E-A894-219C-E1DB-C0F84E18F2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277330"/>
              </p:ext>
            </p:extLst>
          </p:nvPr>
        </p:nvGraphicFramePr>
        <p:xfrm>
          <a:off x="3548565" y="127722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7600AE-377B-3269-311E-D7CEE368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667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634D-27AA-E661-C5A3-A73BE58C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Stage 1: Topic Selection &amp; AI Support</a:t>
            </a:r>
            <a:endParaRPr lang="en-VN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B6FE9C96-2F37-F262-190F-418B56146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34" y="1755220"/>
            <a:ext cx="5088139" cy="3144686"/>
          </a:xfrm>
          <a:prstGeom prst="rect">
            <a:avLst/>
          </a:prstGeom>
        </p:spPr>
      </p:pic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3813E88B-CA35-ADE2-690B-72CC271D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728" y="1755219"/>
            <a:ext cx="5088139" cy="3144686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98BF7DEE-81EB-8199-9F6F-5AE87DD2118E}"/>
              </a:ext>
            </a:extLst>
          </p:cNvPr>
          <p:cNvSpPr/>
          <p:nvPr/>
        </p:nvSpPr>
        <p:spPr>
          <a:xfrm>
            <a:off x="599228" y="496443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Actions</a:t>
            </a:r>
            <a:endParaRPr lang="en-US" sz="220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4511AE1-A70E-5190-133E-7B61104416A6}"/>
              </a:ext>
            </a:extLst>
          </p:cNvPr>
          <p:cNvSpPr/>
          <p:nvPr/>
        </p:nvSpPr>
        <p:spPr>
          <a:xfrm>
            <a:off x="599228" y="5446401"/>
            <a:ext cx="353064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Align topics with interests</a:t>
            </a:r>
            <a:endParaRPr lang="en-US" sz="2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9F16D95-DBEA-7D4C-8FA2-E98B1CCB84F4}"/>
              </a:ext>
            </a:extLst>
          </p:cNvPr>
          <p:cNvSpPr/>
          <p:nvPr/>
        </p:nvSpPr>
        <p:spPr>
          <a:xfrm>
            <a:off x="599228" y="5880979"/>
            <a:ext cx="353064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Identify research gaps</a:t>
            </a:r>
            <a:endParaRPr lang="en-US" sz="20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CFFA5E1-4BBC-13FE-2206-95773B9A6CCA}"/>
              </a:ext>
            </a:extLst>
          </p:cNvPr>
          <p:cNvSpPr/>
          <p:nvPr/>
        </p:nvSpPr>
        <p:spPr>
          <a:xfrm>
            <a:off x="599228" y="6315557"/>
            <a:ext cx="353064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Follow field trends</a:t>
            </a:r>
            <a:endParaRPr lang="en-US" sz="200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73214FB4-AAEB-7C55-6547-208AB6E19E4C}"/>
              </a:ext>
            </a:extLst>
          </p:cNvPr>
          <p:cNvSpPr/>
          <p:nvPr/>
        </p:nvSpPr>
        <p:spPr>
          <a:xfrm>
            <a:off x="6399426" y="4979736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200" dirty="0"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Tools</a:t>
            </a:r>
            <a:endParaRPr lang="en-US" sz="22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9C4C2A23-6C2F-8389-AC54-80FF741DD33D}"/>
              </a:ext>
            </a:extLst>
          </p:cNvPr>
          <p:cNvSpPr/>
          <p:nvPr/>
        </p:nvSpPr>
        <p:spPr>
          <a:xfrm>
            <a:off x="6399426" y="5461701"/>
            <a:ext cx="5325441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Dimensions.ai</a:t>
            </a: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: Discover trending topics and</a:t>
            </a:r>
            <a:b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 funding</a:t>
            </a:r>
            <a:endParaRPr lang="en-US" sz="2000" dirty="0"/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B2E2C188-FECF-327F-47E9-93C4F1D70244}"/>
              </a:ext>
            </a:extLst>
          </p:cNvPr>
          <p:cNvSpPr/>
          <p:nvPr/>
        </p:nvSpPr>
        <p:spPr>
          <a:xfrm>
            <a:off x="6399426" y="6137261"/>
            <a:ext cx="5325441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2000" b="1" dirty="0" err="1">
                <a:latin typeface="Roboto" pitchFamily="34" charset="0"/>
                <a:ea typeface="Roboto" pitchFamily="34" charset="-122"/>
                <a:cs typeface="Roboto" pitchFamily="34" charset="-120"/>
              </a:rPr>
              <a:t>SciSpace</a:t>
            </a:r>
            <a:r>
              <a:rPr lang="en-US" sz="2000" b="1" dirty="0">
                <a:latin typeface="Roboto" pitchFamily="34" charset="0"/>
                <a:ea typeface="Roboto" pitchFamily="34" charset="-122"/>
                <a:cs typeface="Roboto" pitchFamily="34" charset="-120"/>
              </a:rPr>
              <a:t> Discover</a:t>
            </a:r>
            <a:r>
              <a:rPr lang="en-US" sz="2000" dirty="0">
                <a:latin typeface="Roboto" pitchFamily="34" charset="0"/>
                <a:ea typeface="Roboto" pitchFamily="34" charset="-122"/>
                <a:cs typeface="Roboto" pitchFamily="34" charset="-120"/>
              </a:rPr>
              <a:t>: Interactive idea exploration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0E2EFD-709A-0266-7DA2-83CF7BFA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73922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72F8-1E71-B6E9-0396-BC453376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Thank You for Your Listening!</a:t>
            </a:r>
            <a:br>
              <a:rPr lang="en-US" b="1" dirty="0"/>
            </a:br>
            <a:r>
              <a:rPr lang="en-US" b="1" dirty="0"/>
              <a:t>Q&amp;A </a:t>
            </a:r>
            <a:endParaRPr lang="en-V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DBCD7-02EF-F299-CF8E-056F078F0C5D}"/>
              </a:ext>
            </a:extLst>
          </p:cNvPr>
          <p:cNvSpPr txBox="1"/>
          <p:nvPr/>
        </p:nvSpPr>
        <p:spPr>
          <a:xfrm>
            <a:off x="-6408" y="5046147"/>
            <a:ext cx="4145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b="1" dirty="0"/>
              <a:t>Stay Connected</a:t>
            </a:r>
          </a:p>
          <a:p>
            <a:pPr algn="ctr"/>
            <a:r>
              <a:rPr lang="en-US" sz="2000" dirty="0"/>
              <a:t>Follow up for resources and AI research updates.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E30F33-51EA-2806-4E62-E763CF55D0CE}"/>
              </a:ext>
            </a:extLst>
          </p:cNvPr>
          <p:cNvSpPr txBox="1"/>
          <p:nvPr/>
        </p:nvSpPr>
        <p:spPr>
          <a:xfrm>
            <a:off x="4132650" y="5046147"/>
            <a:ext cx="4145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b="1" dirty="0"/>
              <a:t>Keep Exploring</a:t>
            </a:r>
          </a:p>
          <a:p>
            <a:pPr algn="ctr"/>
            <a:r>
              <a:rPr lang="en-US" sz="2000" dirty="0"/>
              <a:t>Integrate AI tools thoughtfully in your research.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FF7CC-8AD7-33CD-D34F-E7809875CEDB}"/>
              </a:ext>
            </a:extLst>
          </p:cNvPr>
          <p:cNvSpPr txBox="1"/>
          <p:nvPr/>
        </p:nvSpPr>
        <p:spPr>
          <a:xfrm>
            <a:off x="8346882" y="5046147"/>
            <a:ext cx="36483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000" b="1" dirty="0"/>
              <a:t>Continue Learning</a:t>
            </a:r>
          </a:p>
          <a:p>
            <a:pPr algn="ctr"/>
            <a:r>
              <a:rPr lang="en-US" sz="2000" dirty="0"/>
              <a:t>Embrace AI as a partner in academic growth.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CA44B47-C8A5-D161-8BD3-1FD36BCA8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505"/>
            <a:ext cx="3900326" cy="26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0BE2CC0-C295-0F9E-B87C-A2C18080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58" y="2204504"/>
            <a:ext cx="3900326" cy="26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8C97DED6-2819-4BC2-D9D6-24BDF19E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116" y="2204504"/>
            <a:ext cx="3900326" cy="26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261DA-BFBE-C0F9-1117-6F5079FE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994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8920-049F-9483-52E2-D769B22A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Dimensions.ai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385E4-C831-45F4-5F15-01FFF1197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3324" y="1422212"/>
            <a:ext cx="9285351" cy="529276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5BA27-C3CC-4387-A83F-6B28BB528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329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F55900-08A3-F221-D9D8-598297C5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40" y="2076726"/>
            <a:ext cx="9805780" cy="3637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A9F15C-90B7-4D2E-B720-782C99FF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Dimensions.ai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4155C76-BF1D-0AF6-EF75-C18B271556FF}"/>
              </a:ext>
            </a:extLst>
          </p:cNvPr>
          <p:cNvSpPr/>
          <p:nvPr/>
        </p:nvSpPr>
        <p:spPr>
          <a:xfrm rot="7591489">
            <a:off x="6241774" y="2994991"/>
            <a:ext cx="934278" cy="3810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D08E32-1A90-34B5-5A6E-3F5FDD64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51459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1AEB2-A30F-0EA4-39A6-DFFD0EF54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Dimensions.ai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8F9E2B-7508-6389-83C3-90B79D16F9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136" y="1825625"/>
            <a:ext cx="9453728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FAE95-46C8-58B3-E7DF-AC001CB3A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17313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C3F0-37A5-0ACA-CD69-AF1A203C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/>
              <a:t>Dimensions.ai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C1F64-7F52-BC34-5676-F1EBC62A3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558" y="1593713"/>
            <a:ext cx="10565282" cy="49859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DF2B61-F6CC-FA27-D703-9D44F5FD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69" y="4245626"/>
            <a:ext cx="3167546" cy="24599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230F-3581-027C-1A19-B03C709E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3554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D44D4-87F3-C7A6-41D2-AA438C5A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SciSpace</a:t>
            </a:r>
            <a:r>
              <a:rPr lang="en-US" dirty="0"/>
              <a:t> Discover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DFEC3-D826-E39D-4615-8CA8D31C2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137" y="1812372"/>
            <a:ext cx="10073725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7104C-4682-6B30-3420-72AF37551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80CC-F374-874D-8BA9-4DEE8D0181DC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8433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23500</TotalTime>
  <Words>666</Words>
  <Application>Microsoft Macintosh PowerPoint</Application>
  <PresentationFormat>Widescreen</PresentationFormat>
  <Paragraphs>198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IBM Plex Sans Medium</vt:lpstr>
      <vt:lpstr>PPMori</vt:lpstr>
      <vt:lpstr>Roboto</vt:lpstr>
      <vt:lpstr>Office Theme</vt:lpstr>
      <vt:lpstr>Data Analytics and AI for Graduate Research</vt:lpstr>
      <vt:lpstr>Objectives of the Talk</vt:lpstr>
      <vt:lpstr>The Graduate Research Process</vt:lpstr>
      <vt:lpstr>Stage 1: Topic Selection &amp; AI Support</vt:lpstr>
      <vt:lpstr>Dimensions.ai</vt:lpstr>
      <vt:lpstr>Dimensions.ai</vt:lpstr>
      <vt:lpstr>Dimensions.ai</vt:lpstr>
      <vt:lpstr>Dimensions.ai</vt:lpstr>
      <vt:lpstr>SciSpace Discover</vt:lpstr>
      <vt:lpstr>SciSpace Discover</vt:lpstr>
      <vt:lpstr>Stage 2: Literature Review &amp; AI Support</vt:lpstr>
      <vt:lpstr>SciSpace Discover</vt:lpstr>
      <vt:lpstr>SciSpace Discover</vt:lpstr>
      <vt:lpstr>SciSpace Discover</vt:lpstr>
      <vt:lpstr>SciSpace Discover</vt:lpstr>
      <vt:lpstr>SciSpace Discover</vt:lpstr>
      <vt:lpstr>Assistant by Scite</vt:lpstr>
      <vt:lpstr>PowerPoint Presentation</vt:lpstr>
      <vt:lpstr>Connected Papers</vt:lpstr>
      <vt:lpstr>Research Rabbit</vt:lpstr>
      <vt:lpstr>Perplexity</vt:lpstr>
      <vt:lpstr>Perplexity</vt:lpstr>
      <vt:lpstr>Zotero</vt:lpstr>
      <vt:lpstr>Stages 3 &amp; 4:  Research Design and Data Analysis</vt:lpstr>
      <vt:lpstr>Scholarcy</vt:lpstr>
      <vt:lpstr>Stage 5: Writing and Publishing</vt:lpstr>
      <vt:lpstr>Grammarly</vt:lpstr>
      <vt:lpstr>jenni.ai</vt:lpstr>
      <vt:lpstr>jenni.ai</vt:lpstr>
      <vt:lpstr>jenni.ai</vt:lpstr>
      <vt:lpstr>SciSpace Discover</vt:lpstr>
      <vt:lpstr>SciSpace Discover</vt:lpstr>
      <vt:lpstr>SciSpace Discover</vt:lpstr>
      <vt:lpstr>SciSpace Discover</vt:lpstr>
      <vt:lpstr>Journal Finder</vt:lpstr>
      <vt:lpstr>Journal Finder</vt:lpstr>
      <vt:lpstr>Overview AI Tools</vt:lpstr>
      <vt:lpstr>Integrating AI into Your Workflow</vt:lpstr>
      <vt:lpstr>Best Practices and Pitfalls</vt:lpstr>
      <vt:lpstr>Thank You for Your Listening! 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278</cp:revision>
  <dcterms:created xsi:type="dcterms:W3CDTF">2024-11-04T09:16:03Z</dcterms:created>
  <dcterms:modified xsi:type="dcterms:W3CDTF">2025-05-21T07:05:14Z</dcterms:modified>
</cp:coreProperties>
</file>